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73" r:id="rId2"/>
    <p:sldId id="274" r:id="rId3"/>
    <p:sldId id="267" r:id="rId4"/>
    <p:sldId id="268" r:id="rId5"/>
    <p:sldId id="275" r:id="rId6"/>
    <p:sldId id="304" r:id="rId7"/>
    <p:sldId id="307" r:id="rId8"/>
    <p:sldId id="306" r:id="rId9"/>
    <p:sldId id="310" r:id="rId10"/>
    <p:sldId id="308" r:id="rId11"/>
    <p:sldId id="311" r:id="rId12"/>
    <p:sldId id="276" r:id="rId13"/>
    <p:sldId id="277" r:id="rId14"/>
    <p:sldId id="278" r:id="rId15"/>
    <p:sldId id="270" r:id="rId16"/>
    <p:sldId id="286" r:id="rId17"/>
    <p:sldId id="312" r:id="rId18"/>
    <p:sldId id="285" r:id="rId19"/>
    <p:sldId id="280" r:id="rId20"/>
    <p:sldId id="290" r:id="rId21"/>
    <p:sldId id="291" r:id="rId22"/>
    <p:sldId id="289" r:id="rId23"/>
    <p:sldId id="295" r:id="rId24"/>
    <p:sldId id="297" r:id="rId25"/>
    <p:sldId id="299" r:id="rId26"/>
    <p:sldId id="300" r:id="rId27"/>
    <p:sldId id="298" r:id="rId28"/>
    <p:sldId id="296" r:id="rId29"/>
    <p:sldId id="282" r:id="rId30"/>
    <p:sldId id="292" r:id="rId31"/>
    <p:sldId id="283" r:id="rId32"/>
    <p:sldId id="284" r:id="rId33"/>
    <p:sldId id="287" r:id="rId34"/>
    <p:sldId id="294" r:id="rId35"/>
    <p:sldId id="301" r:id="rId36"/>
    <p:sldId id="288" r:id="rId37"/>
    <p:sldId id="303" r:id="rId38"/>
    <p:sldId id="313" r:id="rId39"/>
    <p:sldId id="256" r:id="rId4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정 혜미" initials="정혜" lastIdx="2" clrIdx="0">
    <p:extLst>
      <p:ext uri="{19B8F6BF-5375-455C-9EA6-DF929625EA0E}">
        <p15:presenceInfo xmlns:p15="http://schemas.microsoft.com/office/powerpoint/2012/main" userId="07aa9b5d804fe5ac" providerId="Windows Live"/>
      </p:ext>
    </p:extLst>
  </p:cmAuthor>
  <p:cmAuthor id="2" name="User" initials="U" lastIdx="1" clrIdx="1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99" autoAdjust="0"/>
    <p:restoredTop sz="86233" autoAdjust="0"/>
  </p:normalViewPr>
  <p:slideViewPr>
    <p:cSldViewPr snapToGrid="0">
      <p:cViewPr varScale="1">
        <p:scale>
          <a:sx n="74" d="100"/>
          <a:sy n="74" d="100"/>
        </p:scale>
        <p:origin x="8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9E37A1-1F13-4756-9288-B1DD8CBA7CF3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44D4B2-786A-4971-A8D9-C0AD240DD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154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27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촬영한 이미지의 </a:t>
            </a:r>
            <a:r>
              <a:rPr lang="en-US" altLang="ko-KR" dirty="0" err="1"/>
              <a:t>uri</a:t>
            </a:r>
            <a:r>
              <a:rPr lang="ko-KR" altLang="en-US" dirty="0" err="1"/>
              <a:t>를</a:t>
            </a:r>
            <a:r>
              <a:rPr lang="ko-KR" altLang="en-US" dirty="0"/>
              <a:t> 통해 비트맵형태로 바꿔주고 이를 화면에 표시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512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촬영한 이미지의 </a:t>
            </a:r>
            <a:r>
              <a:rPr lang="en-US" altLang="ko-KR" dirty="0" err="1"/>
              <a:t>uri</a:t>
            </a:r>
            <a:r>
              <a:rPr lang="ko-KR" altLang="en-US" dirty="0" err="1"/>
              <a:t>를</a:t>
            </a:r>
            <a:r>
              <a:rPr lang="ko-KR" altLang="en-US" dirty="0"/>
              <a:t> 통해 비트맵형태로 바꿔주고 이를 화면에 표시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1997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366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두번쨰</a:t>
            </a:r>
            <a:r>
              <a:rPr lang="ko-KR" altLang="en-US" dirty="0"/>
              <a:t> 이미지 </a:t>
            </a:r>
            <a:r>
              <a:rPr lang="ko-KR" altLang="en-US" dirty="0" err="1"/>
              <a:t>전처리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2932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이미지 전처리란 컴퓨터나 프로그램이 이미지를 처리하기 전 먼저 일련의 과정들을 통해 이미지를 가공해주는 것을 말합니다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촬영한 원본 이미지의 경우 사진을 찍는 각도나 상황에 따라 이미지의 품질 차이가 크게 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예를 들어 글씨가 많이 </a:t>
            </a:r>
            <a:r>
              <a:rPr lang="ko-KR" altLang="en-US" dirty="0" err="1"/>
              <a:t>일그러질수도</a:t>
            </a:r>
            <a:r>
              <a:rPr lang="ko-KR" altLang="en-US" dirty="0"/>
              <a:t> 있고 </a:t>
            </a:r>
            <a:r>
              <a:rPr lang="ko-KR" altLang="en-US" dirty="0" err="1"/>
              <a:t>잡티같은</a:t>
            </a:r>
            <a:r>
              <a:rPr lang="ko-KR" altLang="en-US" dirty="0"/>
              <a:t> 노이즈들이 많이 포함될 수도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이러한 경우 </a:t>
            </a:r>
            <a:r>
              <a:rPr lang="en-US" altLang="ko-KR" dirty="0"/>
              <a:t>OCR</a:t>
            </a:r>
            <a:r>
              <a:rPr lang="ko-KR" altLang="en-US" dirty="0"/>
              <a:t>로 추출한 텍스트의 정확도가 많이 떨어지기 때문에 전처리를 통해 이미지의 품질을 개선해야한다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즉 스캔기능을 넣어준다고 생각하면 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저희가 쓰는 </a:t>
            </a:r>
            <a:r>
              <a:rPr lang="ko-KR" altLang="en-US" dirty="0" err="1"/>
              <a:t>전처리</a:t>
            </a:r>
            <a:r>
              <a:rPr lang="ko-KR" altLang="en-US" dirty="0"/>
              <a:t> 함수로는 </a:t>
            </a:r>
            <a:r>
              <a:rPr lang="en-US" altLang="ko-KR" dirty="0"/>
              <a:t>grayscale(</a:t>
            </a:r>
            <a:r>
              <a:rPr lang="ko-KR" altLang="en-US" dirty="0" err="1"/>
              <a:t>회색조</a:t>
            </a:r>
            <a:r>
              <a:rPr lang="en-US" altLang="ko-KR" dirty="0"/>
              <a:t>), binarization(</a:t>
            </a:r>
            <a:r>
              <a:rPr lang="ko-KR" altLang="en-US" dirty="0"/>
              <a:t>이진화</a:t>
            </a:r>
            <a:r>
              <a:rPr lang="en-US" altLang="ko-KR" dirty="0"/>
              <a:t>), </a:t>
            </a:r>
            <a:r>
              <a:rPr lang="en-US" altLang="ko-KR" dirty="0" err="1"/>
              <a:t>getPerspectivetransform</a:t>
            </a:r>
            <a:r>
              <a:rPr lang="en-US" altLang="ko-KR" dirty="0"/>
              <a:t>(</a:t>
            </a:r>
            <a:r>
              <a:rPr lang="ko-KR" altLang="en-US" dirty="0"/>
              <a:t>기울기보정</a:t>
            </a:r>
            <a:r>
              <a:rPr lang="en-US" altLang="ko-KR" dirty="0"/>
              <a:t>) </a:t>
            </a:r>
            <a:r>
              <a:rPr lang="ko-KR" altLang="en-US" dirty="0"/>
              <a:t>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Grayscale(</a:t>
            </a:r>
            <a:r>
              <a:rPr lang="ko-KR" altLang="en-US" dirty="0" err="1"/>
              <a:t>회색조</a:t>
            </a:r>
            <a:r>
              <a:rPr lang="en-US" altLang="ko-KR" dirty="0"/>
              <a:t>) </a:t>
            </a:r>
            <a:r>
              <a:rPr lang="ko-KR" altLang="en-US" dirty="0"/>
              <a:t>함수는 다양한 색을 가지고 있는 사진을 무채색 즉 검은색</a:t>
            </a:r>
            <a:r>
              <a:rPr lang="en-US" altLang="ko-KR" dirty="0"/>
              <a:t>, </a:t>
            </a:r>
            <a:r>
              <a:rPr lang="ko-KR" altLang="en-US" dirty="0"/>
              <a:t>회색</a:t>
            </a:r>
            <a:r>
              <a:rPr lang="en-US" altLang="ko-KR" dirty="0"/>
              <a:t>, </a:t>
            </a:r>
            <a:r>
              <a:rPr lang="ko-KR" altLang="en-US" dirty="0"/>
              <a:t>흰색으로만 구성된 사진으로 변환시켜 줍니다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Binarization(</a:t>
            </a:r>
            <a:r>
              <a:rPr lang="ko-KR" altLang="en-US" dirty="0"/>
              <a:t>이진화</a:t>
            </a:r>
            <a:r>
              <a:rPr lang="en-US" altLang="ko-KR" dirty="0"/>
              <a:t>) </a:t>
            </a:r>
            <a:r>
              <a:rPr lang="ko-KR" altLang="en-US" dirty="0"/>
              <a:t>함수는 </a:t>
            </a:r>
            <a:r>
              <a:rPr lang="en-US" altLang="ko-KR" dirty="0"/>
              <a:t>grayscale</a:t>
            </a:r>
            <a:r>
              <a:rPr lang="ko-KR" altLang="en-US" dirty="0"/>
              <a:t>을 거쳐 회색조로 변형된 사진을 </a:t>
            </a:r>
            <a:r>
              <a:rPr lang="en-US" altLang="ko-KR" dirty="0"/>
              <a:t>RGB</a:t>
            </a:r>
            <a:r>
              <a:rPr lang="ko-KR" altLang="en-US" dirty="0"/>
              <a:t>값에 따라 흰색 혹은 검은색으로만 이루어진 흑백사진으로 만들어줍니다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getPerspectivetransform</a:t>
            </a:r>
            <a:r>
              <a:rPr lang="en-US" altLang="ko-KR" dirty="0"/>
              <a:t>(</a:t>
            </a:r>
            <a:r>
              <a:rPr lang="ko-KR" altLang="en-US" dirty="0"/>
              <a:t>기울기보정</a:t>
            </a:r>
            <a:r>
              <a:rPr lang="en-US" altLang="ko-KR" dirty="0"/>
              <a:t>) </a:t>
            </a:r>
            <a:r>
              <a:rPr lang="ko-KR" altLang="en-US" dirty="0"/>
              <a:t>함수는 사진의 원근 및 기울기를 보정해주는 함수입니다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3604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기울기 보정 함수인 </a:t>
            </a:r>
            <a:r>
              <a:rPr lang="en-US" altLang="ko-KR" dirty="0" err="1"/>
              <a:t>getPerspectivetransform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endParaRPr lang="ko-KR" altLang="en-US" dirty="0"/>
          </a:p>
          <a:p>
            <a:endParaRPr lang="en-US" altLang="ko-KR" dirty="0"/>
          </a:p>
          <a:p>
            <a:r>
              <a:rPr lang="ko-KR" altLang="en-US" dirty="0" err="1"/>
              <a:t>회색조</a:t>
            </a:r>
            <a:r>
              <a:rPr lang="ko-KR" altLang="en-US" dirty="0"/>
              <a:t> 함수인 </a:t>
            </a:r>
            <a:r>
              <a:rPr lang="en-US" altLang="ko-KR" dirty="0"/>
              <a:t>grayscale</a:t>
            </a:r>
            <a:r>
              <a:rPr lang="ko-KR" altLang="en-US" dirty="0"/>
              <a:t>을 하는 제일 기본적인 방법은 이미지의 픽셀의 </a:t>
            </a:r>
            <a:r>
              <a:rPr lang="en-US" altLang="ko-KR" dirty="0"/>
              <a:t>RGB</a:t>
            </a:r>
            <a:r>
              <a:rPr lang="ko-KR" altLang="en-US" dirty="0"/>
              <a:t>값을 먼저 추출하여</a:t>
            </a:r>
            <a:r>
              <a:rPr lang="en-US" altLang="ko-KR" dirty="0"/>
              <a:t>, gray = (R+G+B)/3 </a:t>
            </a:r>
            <a:r>
              <a:rPr lang="ko-KR" altLang="en-US" dirty="0"/>
              <a:t>를 도출합니다</a:t>
            </a:r>
            <a:r>
              <a:rPr lang="en-US" altLang="ko-KR" dirty="0"/>
              <a:t>. (R+G+B)/3 </a:t>
            </a:r>
            <a:r>
              <a:rPr lang="ko-KR" altLang="en-US" dirty="0"/>
              <a:t>을 하면 영상의 명도 값이 나오고 컬러 이미지를 무채색 이미지로 바꿀 수 있습니다</a:t>
            </a:r>
            <a:r>
              <a:rPr lang="en-US" altLang="ko-KR" dirty="0"/>
              <a:t>. </a:t>
            </a:r>
            <a:r>
              <a:rPr lang="ko-KR" altLang="en-US" dirty="0"/>
              <a:t>이미지의 종류에 따라 다르지만 보통 </a:t>
            </a:r>
            <a:r>
              <a:rPr lang="en-US" altLang="ko-KR" dirty="0" err="1"/>
              <a:t>R,G,B,gray</a:t>
            </a:r>
            <a:r>
              <a:rPr lang="en-US" altLang="ko-KR" dirty="0"/>
              <a:t> </a:t>
            </a:r>
            <a:r>
              <a:rPr lang="ko-KR" altLang="en-US" dirty="0"/>
              <a:t>값은 </a:t>
            </a:r>
            <a:r>
              <a:rPr lang="en-US" altLang="ko-KR" dirty="0"/>
              <a:t>0~255 </a:t>
            </a:r>
            <a:r>
              <a:rPr lang="ko-KR" altLang="en-US" dirty="0"/>
              <a:t>값으로 표현됩니다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다음으로 이진화를 처리해주는 </a:t>
            </a:r>
            <a:r>
              <a:rPr lang="en-US" altLang="ko-KR" dirty="0"/>
              <a:t>binarization </a:t>
            </a:r>
            <a:r>
              <a:rPr lang="ko-KR" altLang="en-US" dirty="0"/>
              <a:t>함수 중 우리가 쓰는 방법은 전역 고정 이진화 방법입니다</a:t>
            </a:r>
            <a:r>
              <a:rPr lang="en-US" altLang="ko-KR" dirty="0"/>
              <a:t>. </a:t>
            </a:r>
            <a:r>
              <a:rPr lang="ko-KR" altLang="en-US" dirty="0"/>
              <a:t>이미지 처리에서 어떤 주어진 </a:t>
            </a:r>
            <a:r>
              <a:rPr lang="ko-KR" altLang="en-US" dirty="0" err="1"/>
              <a:t>임계값</a:t>
            </a:r>
            <a:r>
              <a:rPr lang="ko-KR" altLang="en-US" dirty="0"/>
              <a:t> 보다 밝은 픽셀들은 모두 흰색으로</a:t>
            </a:r>
            <a:r>
              <a:rPr lang="en-US" altLang="ko-KR" dirty="0"/>
              <a:t>, </a:t>
            </a:r>
            <a:r>
              <a:rPr lang="ko-KR" altLang="en-US" dirty="0"/>
              <a:t>그렇지 않은 픽셀들은 모두 검은색으로 바꿔주는 방법입니다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예를 들어 </a:t>
            </a:r>
            <a:r>
              <a:rPr lang="ko-KR" altLang="en-US" dirty="0" err="1"/>
              <a:t>임계값이</a:t>
            </a:r>
            <a:r>
              <a:rPr lang="ko-KR" altLang="en-US" dirty="0"/>
              <a:t> </a:t>
            </a:r>
            <a:r>
              <a:rPr lang="en-US" altLang="ko-KR" dirty="0"/>
              <a:t>100</a:t>
            </a:r>
            <a:r>
              <a:rPr lang="ko-KR" altLang="en-US" dirty="0"/>
              <a:t>이면 </a:t>
            </a:r>
            <a:r>
              <a:rPr lang="en-US" altLang="ko-KR" dirty="0"/>
              <a:t>100</a:t>
            </a:r>
            <a:r>
              <a:rPr lang="ko-KR" altLang="en-US" dirty="0"/>
              <a:t>보다 작은 </a:t>
            </a:r>
            <a:r>
              <a:rPr lang="ko-KR" altLang="en-US" dirty="0" err="1"/>
              <a:t>픽셀값은</a:t>
            </a:r>
            <a:r>
              <a:rPr lang="ko-KR" altLang="en-US" dirty="0"/>
              <a:t> </a:t>
            </a:r>
            <a:r>
              <a:rPr lang="en-US" altLang="ko-KR" dirty="0"/>
              <a:t>0(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  <a:r>
              <a:rPr lang="ko-KR" altLang="en-US" dirty="0"/>
              <a:t>으로 </a:t>
            </a:r>
            <a:r>
              <a:rPr lang="en-US" altLang="ko-KR" dirty="0"/>
              <a:t>100</a:t>
            </a:r>
            <a:r>
              <a:rPr lang="ko-KR" altLang="en-US" dirty="0"/>
              <a:t>보다 큰 </a:t>
            </a:r>
            <a:r>
              <a:rPr lang="ko-KR" altLang="en-US" dirty="0" err="1"/>
              <a:t>임계값은</a:t>
            </a:r>
            <a:r>
              <a:rPr lang="ko-KR" altLang="en-US" dirty="0"/>
              <a:t> </a:t>
            </a:r>
            <a:r>
              <a:rPr lang="en-US" altLang="ko-KR" dirty="0"/>
              <a:t>255(</a:t>
            </a:r>
            <a:r>
              <a:rPr lang="ko-KR" altLang="en-US" dirty="0"/>
              <a:t>검은색</a:t>
            </a:r>
            <a:r>
              <a:rPr lang="en-US" altLang="ko-KR" dirty="0"/>
              <a:t>)</a:t>
            </a:r>
            <a:r>
              <a:rPr lang="ko-KR" altLang="en-US" dirty="0"/>
              <a:t>로 처리해주어</a:t>
            </a:r>
            <a:r>
              <a:rPr lang="en-US" altLang="ko-KR" dirty="0"/>
              <a:t> </a:t>
            </a:r>
            <a:r>
              <a:rPr lang="ko-KR" altLang="en-US" dirty="0"/>
              <a:t>이미지를 검은색과 흰색으로만 </a:t>
            </a:r>
            <a:r>
              <a:rPr lang="ko-KR" altLang="en-US" dirty="0" err="1"/>
              <a:t>나타내줄</a:t>
            </a:r>
            <a:r>
              <a:rPr lang="ko-KR" altLang="en-US" dirty="0"/>
              <a:t> 수 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5605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이미지 전처리가 무엇인지 </a:t>
            </a:r>
            <a:r>
              <a:rPr lang="ko-KR" altLang="en-US" dirty="0" err="1"/>
              <a:t>하는이유</a:t>
            </a:r>
            <a:r>
              <a:rPr lang="en-US" altLang="ko-KR" dirty="0"/>
              <a:t>, </a:t>
            </a:r>
            <a:r>
              <a:rPr lang="ko-KR" altLang="en-US" dirty="0"/>
              <a:t>각각의 함수의 역할</a:t>
            </a:r>
            <a:r>
              <a:rPr lang="en-US" altLang="ko-KR" dirty="0"/>
              <a:t>(</a:t>
            </a:r>
            <a:r>
              <a:rPr lang="ko-KR" altLang="en-US" dirty="0" err="1"/>
              <a:t>사진보여주면서</a:t>
            </a:r>
            <a:r>
              <a:rPr lang="ko-KR" altLang="en-US" dirty="0"/>
              <a:t> 설명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알고리즘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Fun</a:t>
            </a:r>
            <a:r>
              <a:rPr lang="en-US" altLang="ko-KR" baseline="0" dirty="0"/>
              <a:t> </a:t>
            </a:r>
            <a:r>
              <a:rPr lang="en-US" altLang="ko-KR" baseline="0" dirty="0" err="1"/>
              <a:t>grayscale_imgeag</a:t>
            </a:r>
            <a:r>
              <a:rPr lang="en-US" altLang="ko-KR" baseline="0" dirty="0"/>
              <a:t>(</a:t>
            </a:r>
            <a:r>
              <a:rPr lang="en-US" altLang="ko-KR" baseline="0" dirty="0" err="1"/>
              <a:t>image:Bitmap</a:t>
            </a:r>
            <a:r>
              <a:rPr lang="en-US" altLang="ko-KR" baseline="0" dirty="0"/>
              <a:t>){</a:t>
            </a:r>
          </a:p>
          <a:p>
            <a:r>
              <a:rPr lang="en-US" altLang="ko-KR" baseline="0" dirty="0"/>
              <a:t>    </a:t>
            </a:r>
            <a:r>
              <a:rPr lang="en-US" altLang="ko-KR" baseline="0" dirty="0" err="1"/>
              <a:t>val</a:t>
            </a:r>
            <a:r>
              <a:rPr lang="en-US" altLang="ko-KR" baseline="0" dirty="0"/>
              <a:t> </a:t>
            </a:r>
            <a:r>
              <a:rPr lang="en-US" altLang="ko-KR" baseline="0" dirty="0" err="1"/>
              <a:t>grayimage</a:t>
            </a:r>
            <a:r>
              <a:rPr lang="en-US" altLang="ko-KR" baseline="0" dirty="0"/>
              <a:t> = </a:t>
            </a:r>
            <a:r>
              <a:rPr lang="en-US" altLang="ko-KR" baseline="0" dirty="0" err="1"/>
              <a:t>grayscaleimage</a:t>
            </a:r>
            <a:r>
              <a:rPr lang="en-US" altLang="ko-KR" baseline="0" dirty="0"/>
              <a:t>(image)</a:t>
            </a:r>
          </a:p>
          <a:p>
            <a:r>
              <a:rPr lang="en-US" altLang="ko-KR" baseline="0" dirty="0"/>
              <a:t>    return </a:t>
            </a:r>
            <a:r>
              <a:rPr lang="en-US" altLang="ko-KR" baseline="0" dirty="0" err="1"/>
              <a:t>grayimage</a:t>
            </a:r>
            <a:endParaRPr lang="en-US" altLang="ko-KR" baseline="0" dirty="0"/>
          </a:p>
          <a:p>
            <a:r>
              <a:rPr lang="en-US" altLang="ko-KR" baseline="0" dirty="0"/>
              <a:t>}</a:t>
            </a:r>
          </a:p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03651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/>
              <a:t>이 </a:t>
            </a:r>
            <a:r>
              <a:rPr lang="ko-KR" altLang="en-US" baseline="0" dirty="0" err="1"/>
              <a:t>전처리</a:t>
            </a:r>
            <a:r>
              <a:rPr lang="ko-KR" altLang="en-US" baseline="0" dirty="0"/>
              <a:t> 부분은 지금 구현을 해보는 중이라서 테스트한 결과가 없지만 각 함수를 </a:t>
            </a:r>
            <a:r>
              <a:rPr lang="ko-KR" altLang="en-US" baseline="0" dirty="0" err="1"/>
              <a:t>사용함으로써기대하는</a:t>
            </a:r>
            <a:r>
              <a:rPr lang="ko-KR" altLang="en-US" baseline="0" dirty="0"/>
              <a:t> 결과는 </a:t>
            </a:r>
            <a:r>
              <a:rPr lang="ko-KR" altLang="en-US" baseline="0" dirty="0" err="1"/>
              <a:t>사진과같습니다</a:t>
            </a:r>
            <a:r>
              <a:rPr lang="en-US" altLang="ko-KR" baseline="0" dirty="0"/>
              <a:t>.</a:t>
            </a:r>
            <a:r>
              <a:rPr lang="ko-KR" altLang="en-US" baseline="0" dirty="0"/>
              <a:t> 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44721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세번쨰</a:t>
            </a:r>
            <a:r>
              <a:rPr lang="ko-KR" altLang="en-US" dirty="0"/>
              <a:t> </a:t>
            </a:r>
            <a:r>
              <a:rPr lang="en-US" altLang="ko-KR" dirty="0"/>
              <a:t>OCR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37684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OCR</a:t>
            </a:r>
            <a:r>
              <a:rPr lang="ko-KR" altLang="en-US" dirty="0"/>
              <a:t>이 </a:t>
            </a:r>
            <a:r>
              <a:rPr lang="ko-KR" altLang="en-US" dirty="0" err="1"/>
              <a:t>뭔지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sym typeface="Wingdings" panose="05000000000000000000" pitchFamily="2" charset="2"/>
              </a:rPr>
              <a:t>텍스트추출하는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작동 원리 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443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조의 앱은 영수증을 촬영하면 영수증에 나와있는  품목을 추출하여 해당 품목에 대한 소비기한을 관리해주는 앱으로</a:t>
            </a:r>
            <a:endParaRPr lang="en-US" altLang="ko-KR" dirty="0"/>
          </a:p>
          <a:p>
            <a:r>
              <a:rPr lang="ko-KR" altLang="en-US" dirty="0"/>
              <a:t>이러한 앱을 구현하기 위해서는 촬영한 영수증 이미지에서 텍스트를 추출하여 하나의 품목으로 인식하는 기술이 필요하였고 저희가 이러한 기술을 구현한 과정에 대해 </a:t>
            </a:r>
            <a:r>
              <a:rPr lang="ko-KR" altLang="en-US" dirty="0" err="1"/>
              <a:t>설명해드리곘습니다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64753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OCR</a:t>
            </a:r>
            <a:r>
              <a:rPr lang="ko-KR" altLang="en-US" dirty="0"/>
              <a:t>이 </a:t>
            </a:r>
            <a:r>
              <a:rPr lang="ko-KR" altLang="en-US" dirty="0" err="1"/>
              <a:t>뭔지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sym typeface="Wingdings" panose="05000000000000000000" pitchFamily="2" charset="2"/>
              </a:rPr>
              <a:t>텍스트추출하는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작동 원리 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6891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OCR</a:t>
            </a:r>
            <a:r>
              <a:rPr lang="ko-KR" altLang="en-US" dirty="0"/>
              <a:t>이 </a:t>
            </a:r>
            <a:r>
              <a:rPr lang="ko-KR" altLang="en-US" dirty="0" err="1"/>
              <a:t>뭔지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sym typeface="Wingdings" panose="05000000000000000000" pitchFamily="2" charset="2"/>
              </a:rPr>
              <a:t>텍스트추출하는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작동 원리 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6912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err="1"/>
              <a:t>textExtract</a:t>
            </a:r>
            <a:r>
              <a:rPr lang="en-US" altLang="ko-KR" baseline="0" dirty="0"/>
              <a:t> </a:t>
            </a:r>
            <a:r>
              <a:rPr lang="ko-KR" altLang="en-US" baseline="0" dirty="0"/>
              <a:t>함수는 키워드를 추출해주는 함수로 </a:t>
            </a:r>
            <a:r>
              <a:rPr lang="en-US" altLang="ko-KR" baseline="0" dirty="0"/>
              <a:t>OCR</a:t>
            </a:r>
            <a:r>
              <a:rPr lang="ko-KR" altLang="en-US" baseline="0" dirty="0"/>
              <a:t>에서 추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9934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Tesseract </a:t>
            </a:r>
            <a:r>
              <a:rPr lang="ko-KR" altLang="en-US" baseline="0" dirty="0"/>
              <a:t>오픈소스를 사용하기 위해서 </a:t>
            </a:r>
            <a:r>
              <a:rPr lang="en-US" altLang="ko-KR" baseline="0" dirty="0" err="1"/>
              <a:t>tess</a:t>
            </a:r>
            <a:r>
              <a:rPr lang="en-US" altLang="ko-KR" baseline="0" dirty="0"/>
              <a:t>-two </a:t>
            </a:r>
            <a:r>
              <a:rPr lang="ko-KR" altLang="en-US" baseline="0" dirty="0"/>
              <a:t>라이브러리를 추가하기위해 </a:t>
            </a:r>
            <a:r>
              <a:rPr lang="en-US" altLang="ko-KR" baseline="0" dirty="0"/>
              <a:t>app</a:t>
            </a:r>
            <a:r>
              <a:rPr lang="ko-KR" altLang="en-US" baseline="0" dirty="0"/>
              <a:t>수준의 </a:t>
            </a:r>
            <a:r>
              <a:rPr lang="en-US" altLang="ko-KR" baseline="0" dirty="0" err="1"/>
              <a:t>gradle</a:t>
            </a:r>
            <a:r>
              <a:rPr lang="en-US" altLang="ko-KR" baseline="0" dirty="0"/>
              <a:t> </a:t>
            </a:r>
            <a:r>
              <a:rPr lang="ko-KR" altLang="en-US" baseline="0" dirty="0"/>
              <a:t>파일에 최신 버전에 맞춰서 </a:t>
            </a:r>
            <a:r>
              <a:rPr lang="en-US" altLang="ko-KR" baseline="0" dirty="0" err="1"/>
              <a:t>tess</a:t>
            </a:r>
            <a:r>
              <a:rPr lang="en-US" altLang="ko-KR" baseline="0" dirty="0"/>
              <a:t>-two</a:t>
            </a:r>
            <a:r>
              <a:rPr lang="ko-KR" altLang="en-US" baseline="0" dirty="0"/>
              <a:t>를 </a:t>
            </a:r>
            <a:r>
              <a:rPr lang="en-US" altLang="ko-KR" baseline="0" dirty="0"/>
              <a:t>implementation </a:t>
            </a:r>
            <a:r>
              <a:rPr lang="ko-KR" altLang="en-US" baseline="0" dirty="0" err="1"/>
              <a:t>해주었구요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9486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앞서 언급했던 </a:t>
            </a:r>
            <a:r>
              <a:rPr lang="en-US" altLang="ko-KR" baseline="0" dirty="0"/>
              <a:t>tesseract DB</a:t>
            </a:r>
            <a:r>
              <a:rPr lang="ko-KR" altLang="en-US" baseline="0" dirty="0"/>
              <a:t>가 될</a:t>
            </a:r>
            <a:r>
              <a:rPr lang="en-US" altLang="ko-KR" baseline="0" dirty="0"/>
              <a:t> </a:t>
            </a:r>
            <a:r>
              <a:rPr lang="ko-KR" altLang="en-US" baseline="0" dirty="0"/>
              <a:t>언어 데이터를 학습하기 위해서 </a:t>
            </a:r>
            <a:r>
              <a:rPr lang="en-US" altLang="ko-KR" baseline="0" dirty="0"/>
              <a:t>assets </a:t>
            </a:r>
            <a:r>
              <a:rPr lang="ko-KR" altLang="en-US" baseline="0" dirty="0"/>
              <a:t>파일을 생성하여 </a:t>
            </a:r>
            <a:r>
              <a:rPr lang="en-US" altLang="ko-KR" baseline="0" dirty="0" err="1"/>
              <a:t>tessdata</a:t>
            </a:r>
            <a:r>
              <a:rPr lang="en-US" altLang="ko-KR" baseline="0" dirty="0"/>
              <a:t> </a:t>
            </a:r>
            <a:r>
              <a:rPr lang="ko-KR" altLang="en-US" baseline="0" dirty="0"/>
              <a:t>디렉토리를 만들고 그 안에 </a:t>
            </a:r>
            <a:r>
              <a:rPr lang="en-US" altLang="ko-KR" baseline="0" dirty="0"/>
              <a:t>tesseract</a:t>
            </a:r>
            <a:r>
              <a:rPr lang="ko-KR" altLang="en-US" baseline="0" dirty="0"/>
              <a:t>에서 제공해주는 한글</a:t>
            </a:r>
            <a:r>
              <a:rPr lang="en-US" altLang="ko-KR" baseline="0" dirty="0"/>
              <a:t> </a:t>
            </a:r>
            <a:r>
              <a:rPr lang="ko-KR" altLang="en-US" baseline="0" dirty="0"/>
              <a:t>언어 데이터를 추가해주었습니다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이 언어데이터를 불러올 때는 한글언어데이터를 저기에 </a:t>
            </a:r>
            <a:r>
              <a:rPr lang="ko-KR" altLang="en-US" baseline="0" dirty="0" err="1"/>
              <a:t>넣어놓은</a:t>
            </a:r>
            <a:r>
              <a:rPr lang="ko-KR" altLang="en-US" baseline="0" dirty="0"/>
              <a:t> 경로로 바로 불러오는 것이 아니라 </a:t>
            </a:r>
            <a:r>
              <a:rPr lang="ko-KR" altLang="en-US" baseline="0" dirty="0" err="1"/>
              <a:t>파일디렉토리</a:t>
            </a:r>
            <a:r>
              <a:rPr lang="ko-KR" altLang="en-US" baseline="0" dirty="0"/>
              <a:t> 안에 저 경로를 복사한 후 파일 </a:t>
            </a:r>
            <a:r>
              <a:rPr lang="ko-KR" altLang="en-US" baseline="0" dirty="0" err="1"/>
              <a:t>디렉토리안의</a:t>
            </a:r>
            <a:r>
              <a:rPr lang="ko-KR" altLang="en-US" baseline="0" dirty="0"/>
              <a:t> 파일을 불러오는 형식으로 하게 됩니다</a:t>
            </a:r>
            <a:r>
              <a:rPr lang="en-US" altLang="ko-KR" baseline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4403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/>
              <a:t>그리고 화면의 첫 실행을 담당하는 </a:t>
            </a:r>
            <a:r>
              <a:rPr lang="en-US" altLang="ko-KR" baseline="0" dirty="0" err="1"/>
              <a:t>onCreat</a:t>
            </a:r>
            <a:r>
              <a:rPr lang="ko-KR" altLang="en-US" baseline="0" dirty="0"/>
              <a:t>함수에서</a:t>
            </a:r>
            <a:r>
              <a:rPr lang="en-US" altLang="ko-KR" baseline="0" dirty="0"/>
              <a:t> </a:t>
            </a:r>
            <a:r>
              <a:rPr lang="ko-KR" altLang="en-US" baseline="0" dirty="0"/>
              <a:t>파일 디렉토리에 학습할 데이터가 있는지 확인하고</a:t>
            </a:r>
            <a:r>
              <a:rPr lang="en-US" altLang="ko-KR" baseline="0" dirty="0"/>
              <a:t>, </a:t>
            </a:r>
            <a:r>
              <a:rPr lang="en-US" altLang="ko-KR" baseline="0" dirty="0" err="1"/>
              <a:t>tessBaseAPI</a:t>
            </a:r>
            <a:r>
              <a:rPr lang="ko-KR" altLang="en-US" baseline="0" dirty="0"/>
              <a:t>를</a:t>
            </a:r>
            <a:r>
              <a:rPr lang="en-US" altLang="ko-KR" baseline="0" dirty="0"/>
              <a:t> </a:t>
            </a:r>
            <a:r>
              <a:rPr lang="ko-KR" altLang="en-US" baseline="0" dirty="0"/>
              <a:t>사용하여 </a:t>
            </a:r>
            <a:r>
              <a:rPr lang="en-US" altLang="ko-KR" baseline="0" dirty="0" err="1"/>
              <a:t>init</a:t>
            </a:r>
            <a:r>
              <a:rPr lang="ko-KR" altLang="en-US" baseline="0" dirty="0"/>
              <a:t>함수로 아까 추가한 한글 언어데이터를 </a:t>
            </a:r>
            <a:r>
              <a:rPr lang="en-US" altLang="ko-KR" baseline="0" dirty="0" err="1"/>
              <a:t>TesseractDB</a:t>
            </a:r>
            <a:r>
              <a:rPr lang="ko-KR" altLang="en-US" baseline="0" dirty="0"/>
              <a:t>를 초기화 해줍니다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7874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/>
              <a:t>이부분은 파일 디렉토리에 학습할 데이터가 있는지를 확인하는 함수입니다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아까  잠시 </a:t>
            </a:r>
            <a:r>
              <a:rPr lang="ko-KR" altLang="en-US" baseline="0" dirty="0" err="1"/>
              <a:t>언급했던것</a:t>
            </a:r>
            <a:r>
              <a:rPr lang="ko-KR" altLang="en-US" baseline="0" dirty="0"/>
              <a:t> 처럼 바로 불러오는게 아니라 파일 디렉토리의 파일을 불러와서 </a:t>
            </a:r>
            <a:r>
              <a:rPr lang="ko-KR" altLang="en-US" baseline="0" dirty="0" err="1"/>
              <a:t>학습시킬거라서</a:t>
            </a:r>
            <a:r>
              <a:rPr lang="ko-KR" altLang="en-US" baseline="0" dirty="0"/>
              <a:t> 먼저 디렉토리에 파일이 없으면 파일을 복사하여 디렉토리에 파일을 넣어줘야 하기 때문에 이를 구현하는 함수입니다</a:t>
            </a:r>
            <a:r>
              <a:rPr lang="en-US" altLang="ko-KR" baseline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1619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/>
              <a:t>파일을 복사하는 과정으로 복사할 경로를 지정하여 해당 경로로 </a:t>
            </a:r>
            <a:r>
              <a:rPr lang="en-US" altLang="ko-KR" baseline="0" dirty="0"/>
              <a:t>assets </a:t>
            </a:r>
            <a:r>
              <a:rPr lang="ko-KR" altLang="en-US" baseline="0" dirty="0"/>
              <a:t>파일에 넣어두었던 한글언어데이터의 바이트 코드 파일을 복사합니다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8116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/>
              <a:t>언어데이터도 다 학습을 시켰으면 이제 이미지를 받아와 텍스트를 추출하면 되는데 이를 구현하는 함수입니다</a:t>
            </a:r>
            <a:r>
              <a:rPr lang="en-US" altLang="ko-KR" baseline="0" dirty="0"/>
              <a:t>.</a:t>
            </a:r>
          </a:p>
          <a:p>
            <a:r>
              <a:rPr lang="en-US" altLang="ko-KR" baseline="0" dirty="0"/>
              <a:t>Bitmap</a:t>
            </a:r>
            <a:r>
              <a:rPr lang="ko-KR" altLang="en-US" baseline="0" dirty="0"/>
              <a:t>형태의 이미지가 들어오면 </a:t>
            </a:r>
            <a:r>
              <a:rPr lang="en-US" altLang="ko-KR" baseline="0" dirty="0" err="1"/>
              <a:t>tessBaseAPI</a:t>
            </a:r>
            <a:r>
              <a:rPr lang="ko-KR" altLang="en-US" baseline="0" dirty="0"/>
              <a:t>의 </a:t>
            </a:r>
            <a:r>
              <a:rPr lang="en-US" altLang="ko-KR" baseline="0" dirty="0" err="1"/>
              <a:t>setImage</a:t>
            </a:r>
            <a:r>
              <a:rPr lang="ko-KR" altLang="en-US" baseline="0" dirty="0"/>
              <a:t>와 </a:t>
            </a:r>
            <a:r>
              <a:rPr lang="en-US" altLang="ko-KR" baseline="0" dirty="0"/>
              <a:t>utF8Text</a:t>
            </a:r>
            <a:r>
              <a:rPr lang="ko-KR" altLang="en-US" baseline="0" dirty="0"/>
              <a:t>로 </a:t>
            </a:r>
            <a:r>
              <a:rPr lang="ko-KR" altLang="en-US" baseline="0" dirty="0" err="1"/>
              <a:t>해당이미지에서</a:t>
            </a:r>
            <a:r>
              <a:rPr lang="ko-KR" altLang="en-US" baseline="0" dirty="0"/>
              <a:t> 텍스트를 추출할 수 있습니다</a:t>
            </a:r>
            <a:r>
              <a:rPr lang="en-US" altLang="ko-KR" baseline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4677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OCR</a:t>
            </a:r>
            <a:r>
              <a:rPr lang="ko-KR" altLang="en-US" dirty="0"/>
              <a:t>이 잘 작동하는지 확인하기 위해서 안드로이드 스튜디오의 </a:t>
            </a:r>
            <a:r>
              <a:rPr lang="en-US" altLang="ko-KR" dirty="0" err="1"/>
              <a:t>drawble</a:t>
            </a:r>
            <a:r>
              <a:rPr lang="en-US" altLang="ko-KR" dirty="0"/>
              <a:t> </a:t>
            </a:r>
            <a:r>
              <a:rPr lang="ko-KR" altLang="en-US" dirty="0"/>
              <a:t>파일에 이러한 이미지를 넣은 후 텍스트를 추출하여 보았는데</a:t>
            </a:r>
            <a:r>
              <a:rPr lang="en-US" altLang="ko-KR" dirty="0"/>
              <a:t>, </a:t>
            </a:r>
            <a:r>
              <a:rPr lang="ko-KR" altLang="en-US" dirty="0"/>
              <a:t>텍스트가 잘 </a:t>
            </a:r>
            <a:r>
              <a:rPr lang="ko-KR" altLang="en-US" dirty="0" err="1"/>
              <a:t>추출된것을</a:t>
            </a:r>
            <a:r>
              <a:rPr lang="ko-KR" altLang="en-US" dirty="0"/>
              <a:t> 볼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347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기술 구현에 대한 흐름을 보시면</a:t>
            </a:r>
            <a:endParaRPr lang="en-US" altLang="ko-KR" dirty="0"/>
          </a:p>
          <a:p>
            <a:r>
              <a:rPr lang="ko-KR" altLang="en-US" dirty="0"/>
              <a:t>카메라에서 영수증을 찍거나 갤러리에서 </a:t>
            </a:r>
            <a:r>
              <a:rPr lang="ko-KR" altLang="en-US" dirty="0" err="1"/>
              <a:t>들고오는</a:t>
            </a:r>
            <a:r>
              <a:rPr lang="ko-KR" altLang="en-US" dirty="0"/>
              <a:t> 부분</a:t>
            </a:r>
            <a:r>
              <a:rPr lang="en-US" altLang="ko-KR" dirty="0"/>
              <a:t>,</a:t>
            </a:r>
            <a:r>
              <a:rPr lang="ko-KR" altLang="en-US" dirty="0"/>
              <a:t> 영수증 이미지에 대해 전처리를 하는 부분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OCR</a:t>
            </a:r>
            <a:r>
              <a:rPr lang="ko-KR" altLang="en-US" dirty="0"/>
              <a:t>을 통해</a:t>
            </a:r>
            <a:r>
              <a:rPr lang="en-US" altLang="ko-KR" dirty="0"/>
              <a:t> </a:t>
            </a:r>
            <a:r>
              <a:rPr lang="ko-KR" altLang="en-US" dirty="0"/>
              <a:t>영수증의 키워드를 추출하는 부분</a:t>
            </a:r>
            <a:r>
              <a:rPr lang="en-US" altLang="ko-KR" dirty="0"/>
              <a:t>,</a:t>
            </a:r>
            <a:r>
              <a:rPr lang="ko-KR" altLang="en-US" dirty="0"/>
              <a:t>추출한 키워드를 가공하여 데이터 베이스의 품목을 </a:t>
            </a:r>
            <a:r>
              <a:rPr lang="ko-KR" altLang="en-US" dirty="0" err="1"/>
              <a:t>들고오는</a:t>
            </a:r>
            <a:r>
              <a:rPr lang="ko-KR" altLang="en-US" dirty="0"/>
              <a:t> 부분으로 총 </a:t>
            </a:r>
            <a:r>
              <a:rPr lang="en-US" altLang="ko-KR" dirty="0"/>
              <a:t>4</a:t>
            </a:r>
            <a:r>
              <a:rPr lang="ko-KR" altLang="en-US" dirty="0"/>
              <a:t>가지의 파트로 </a:t>
            </a:r>
            <a:r>
              <a:rPr lang="ko-KR" altLang="en-US" dirty="0" err="1"/>
              <a:t>이루어져있습니다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4893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카메라로 촬영한 사진이나 갤러리에서 </a:t>
            </a:r>
            <a:r>
              <a:rPr lang="ko-KR" altLang="en-US" dirty="0" err="1"/>
              <a:t>들고온</a:t>
            </a:r>
            <a:r>
              <a:rPr lang="ko-KR" altLang="en-US" dirty="0"/>
              <a:t> 사진을 </a:t>
            </a:r>
            <a:r>
              <a:rPr lang="en-US" altLang="ko-KR" dirty="0"/>
              <a:t>OCR</a:t>
            </a:r>
            <a:r>
              <a:rPr lang="ko-KR" altLang="en-US" dirty="0"/>
              <a:t>로 추출해야 하기 때문에 앞에서 구현했던 카메라</a:t>
            </a:r>
            <a:r>
              <a:rPr lang="en-US" altLang="ko-KR" dirty="0"/>
              <a:t>, </a:t>
            </a:r>
            <a:r>
              <a:rPr lang="ko-KR" altLang="en-US" dirty="0"/>
              <a:t>갤러리 접근 부분과 </a:t>
            </a:r>
            <a:r>
              <a:rPr lang="en-US" altLang="ko-KR" dirty="0"/>
              <a:t>OCR</a:t>
            </a:r>
            <a:r>
              <a:rPr lang="ko-KR" altLang="en-US" dirty="0"/>
              <a:t>을 연결하여 테스트를 </a:t>
            </a:r>
            <a:r>
              <a:rPr lang="ko-KR" altLang="en-US" dirty="0" err="1"/>
              <a:t>진행하여보았고</a:t>
            </a:r>
            <a:r>
              <a:rPr lang="en-US" altLang="ko-KR" dirty="0"/>
              <a:t>, </a:t>
            </a:r>
            <a:r>
              <a:rPr lang="ko-KR" altLang="en-US" dirty="0"/>
              <a:t>연결이 잘 </a:t>
            </a:r>
            <a:r>
              <a:rPr lang="ko-KR" altLang="en-US" dirty="0" err="1"/>
              <a:t>된것을</a:t>
            </a:r>
            <a:r>
              <a:rPr lang="ko-KR" altLang="en-US" dirty="0"/>
              <a:t> 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8986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네번쨰</a:t>
            </a:r>
            <a:r>
              <a:rPr lang="ko-KR" altLang="en-US" dirty="0"/>
              <a:t> 텍스트 후처리 키워드 추출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32440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OCR</a:t>
            </a:r>
            <a:r>
              <a:rPr lang="ko-KR" altLang="en-US" dirty="0"/>
              <a:t>로 추출된 텍스트는 모든 텍스트가 하나의 문자열로 추출된 형태를 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문장단위로 문자열을 자르는 과정이 필요</a:t>
            </a:r>
            <a:endParaRPr lang="en-US" altLang="ko-KR" dirty="0"/>
          </a:p>
          <a:p>
            <a:r>
              <a:rPr lang="ko-KR" altLang="en-US" dirty="0"/>
              <a:t>각각의 문장에서 키워드를 </a:t>
            </a:r>
            <a:r>
              <a:rPr lang="ko-KR" altLang="en-US" dirty="0" err="1"/>
              <a:t>인식해야한다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각 키워드에 대한 정보를 품목 </a:t>
            </a:r>
            <a:r>
              <a:rPr lang="en-US" altLang="ko-KR" dirty="0"/>
              <a:t>DB</a:t>
            </a:r>
            <a:r>
              <a:rPr lang="ko-KR" altLang="en-US" dirty="0"/>
              <a:t>에서 </a:t>
            </a:r>
            <a:r>
              <a:rPr lang="ko-KR" altLang="en-US" dirty="0" err="1"/>
              <a:t>불러와야한다</a:t>
            </a:r>
            <a:endParaRPr lang="en-US" altLang="ko-KR" dirty="0"/>
          </a:p>
          <a:p>
            <a:r>
              <a:rPr lang="ko-KR" altLang="en-US" dirty="0"/>
              <a:t>불러온 정보를 </a:t>
            </a:r>
            <a:r>
              <a:rPr lang="en-US" altLang="ko-KR" dirty="0" err="1"/>
              <a:t>recyclerView</a:t>
            </a:r>
            <a:r>
              <a:rPr lang="ko-KR" altLang="en-US" dirty="0"/>
              <a:t>로 표현한다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9682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err="1"/>
              <a:t>textExtract</a:t>
            </a:r>
            <a:r>
              <a:rPr lang="en-US" altLang="ko-KR" baseline="0" dirty="0"/>
              <a:t> </a:t>
            </a:r>
            <a:r>
              <a:rPr lang="ko-KR" altLang="en-US" baseline="0" dirty="0"/>
              <a:t>함수는 키워드를 추출해주는 함수로 </a:t>
            </a:r>
            <a:r>
              <a:rPr lang="en-US" altLang="ko-KR" baseline="0" dirty="0"/>
              <a:t>OCR</a:t>
            </a:r>
            <a:r>
              <a:rPr lang="ko-KR" altLang="en-US" baseline="0" dirty="0"/>
              <a:t>에서 추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0146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err="1"/>
              <a:t>textExtract</a:t>
            </a:r>
            <a:r>
              <a:rPr lang="en-US" altLang="ko-KR" baseline="0" dirty="0"/>
              <a:t> </a:t>
            </a:r>
            <a:r>
              <a:rPr lang="ko-KR" altLang="en-US" baseline="0" dirty="0"/>
              <a:t>함수는 키워드를 추출해주는 함수로 </a:t>
            </a:r>
            <a:r>
              <a:rPr lang="en-US" altLang="ko-KR" baseline="0" dirty="0"/>
              <a:t>OCR</a:t>
            </a:r>
            <a:r>
              <a:rPr lang="ko-KR" altLang="en-US" baseline="0" dirty="0"/>
              <a:t>에서 추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49318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err="1"/>
              <a:t>textExtract</a:t>
            </a:r>
            <a:r>
              <a:rPr lang="en-US" altLang="ko-KR" baseline="0" dirty="0"/>
              <a:t> </a:t>
            </a:r>
            <a:r>
              <a:rPr lang="ko-KR" altLang="en-US" baseline="0" dirty="0"/>
              <a:t>함수는 키워드를 추출해주는 함수로 </a:t>
            </a:r>
            <a:r>
              <a:rPr lang="en-US" altLang="ko-KR" baseline="0" dirty="0"/>
              <a:t>OCR</a:t>
            </a:r>
            <a:r>
              <a:rPr lang="ko-KR" altLang="en-US" baseline="0" dirty="0"/>
              <a:t>에서 추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5179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err="1"/>
              <a:t>textExtract</a:t>
            </a:r>
            <a:r>
              <a:rPr lang="en-US" altLang="ko-KR" baseline="0" dirty="0"/>
              <a:t> </a:t>
            </a:r>
            <a:r>
              <a:rPr lang="ko-KR" altLang="en-US" baseline="0" dirty="0"/>
              <a:t>함수는 키워드를 추출해주는 함수로 </a:t>
            </a:r>
            <a:r>
              <a:rPr lang="en-US" altLang="ko-KR" baseline="0" dirty="0"/>
              <a:t>OCR</a:t>
            </a:r>
            <a:r>
              <a:rPr lang="ko-KR" altLang="en-US" baseline="0" dirty="0"/>
              <a:t>에서 추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9142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err="1"/>
              <a:t>textExtract</a:t>
            </a:r>
            <a:r>
              <a:rPr lang="en-US" altLang="ko-KR" baseline="0" dirty="0"/>
              <a:t> </a:t>
            </a:r>
            <a:r>
              <a:rPr lang="ko-KR" altLang="en-US" baseline="0" dirty="0"/>
              <a:t>함수는 키워드를 추출해주는 함수로 </a:t>
            </a:r>
            <a:r>
              <a:rPr lang="en-US" altLang="ko-KR" baseline="0" dirty="0"/>
              <a:t>OCR</a:t>
            </a:r>
            <a:r>
              <a:rPr lang="ko-KR" altLang="en-US" baseline="0" dirty="0"/>
              <a:t>에서 추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86257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5993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최근 보안을 중시하는 경향으로 인해 안드로이드의 </a:t>
            </a:r>
            <a:r>
              <a:rPr lang="ko-KR" altLang="en-US" dirty="0" err="1"/>
              <a:t>마시멜로</a:t>
            </a:r>
            <a:r>
              <a:rPr lang="ko-KR" altLang="en-US" dirty="0"/>
              <a:t> 버전 이상은 개인정보보호를 위해 권한 설정을 사용자가 직접 하도록 되어있다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안드로이드 </a:t>
            </a:r>
            <a:r>
              <a:rPr lang="en-US" altLang="ko-KR" dirty="0"/>
              <a:t>R</a:t>
            </a:r>
            <a:r>
              <a:rPr lang="ko-KR" altLang="en-US" dirty="0"/>
              <a:t>버전을 사용할 예정이므로 권한 설정에 대한 부분을 구현해야 한다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319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54451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290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333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5669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촬영한 이미지의 </a:t>
            </a:r>
            <a:r>
              <a:rPr lang="en-US" altLang="ko-KR" dirty="0" err="1"/>
              <a:t>uri</a:t>
            </a:r>
            <a:r>
              <a:rPr lang="ko-KR" altLang="en-US" dirty="0" err="1"/>
              <a:t>를</a:t>
            </a:r>
            <a:r>
              <a:rPr lang="ko-KR" altLang="en-US" dirty="0"/>
              <a:t> 통해 비트맵형태로 바꿔주고 이를 화면에 표시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44D4B2-786A-4971-A8D9-C0AD240DDA4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390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72B74C-DE50-4C3C-9A37-F9C21A1F7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FA7C5F7-D465-4AD1-B694-5A711AD9AE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05A54B-418D-47FD-8CF3-BF73D4081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79274E-9831-4E11-A5A9-5F9957D3C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0AAA99-6711-43EF-A296-6D7E9E28F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645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69201-648E-43CF-A71A-FFF5A8EEA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726A6C-F3FB-410F-AA54-1BABDCEE99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37C7FC-E1BA-422D-A359-0FC82413D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688F1B-1DE6-4384-91CF-5CB887959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13D8E3-EF5C-455C-A2EB-A10E5AF8F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894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D1359D9-AD59-4D88-81FB-D758E3FE6D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ABE35F-9D97-4CD0-83D1-F5806348DE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7BC9BA-6C8C-4975-8C2E-C6F8EB2FC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0CC4B6-4EF6-4367-98A4-9C37EA9D4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F2C97-3A64-4A2D-AD68-2518EA94A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496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05F36-27E5-465C-86EB-46D1FB997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BD97B1-E502-4305-B286-040D5A2F9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33D845-DA0F-451A-B71B-FFCC57080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5B57AD-08FD-452F-B40D-62C04C55C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45A471-FE53-42FF-A2E0-F6687DD77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014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1AF81-FA8B-4AD6-9B41-ACD99D2E1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6223CA-66DA-4194-9994-1D63D0EDC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3F3D3E-A604-4DC5-B427-52B3EC73A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7F76CC-1A1D-4F63-A13C-62BFD8CEA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712DCD-280C-4E49-9EC4-46158A9E7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520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A0C98-914E-4E82-AE34-F13076EAB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959451-165C-4343-8566-D03858DBBA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7A53ED-E637-4B6A-8E96-171599B922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46E299-4AB4-4BD7-91D1-0CE6A495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CD721C-7662-4A43-BECC-4B800EE98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DAB25C-2BE4-41AA-A5D1-41A581ECC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6514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44642A-9FCB-4670-8895-472E1FEF2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C243C2-A2AE-402D-95B7-CB56C185B5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A5AF78-1B07-4760-802C-DC5F97F32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E582053-AAE2-4B56-BD6E-01143A3BDF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9232A2B-410D-4A64-9491-4C87B328E8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03BDFE7-BC44-4AF7-BDD9-D1D24413B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CD33233-AA29-419D-882E-8BAE148F2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32DE24F-FC82-4CBE-A33B-72CF8F86E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5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7E821A-8646-46BD-B777-B3D8801E8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A20D361-E7BE-49B6-B3CB-C79E8B670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1B8DF7D-45D7-40F0-9CD7-363185C0D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754839-C11E-486A-A123-B3081404A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425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CE6131C-D31B-42D8-8F21-F2E406898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371C668-04C5-4094-9A82-2C6D48FB0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AEA192-2354-40D7-8F92-DC5B50A1A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6302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8AC79F-4A80-475E-B3A0-0FE2AABC9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A96A83-2EA6-4BC1-80A0-E1FE9B5BE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058CCF-4D7B-490A-BE8F-19A2AAD177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7DA5E7-0C3E-48D4-85B9-F5E6E5FC6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5871A9-254E-4E19-A1EC-5808A6A1E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E3D91F-F0E0-4598-9B4D-7A35605F2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261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070106-5AB5-41A6-BD02-9E2261DFF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054A8E7-3C8F-45E8-B124-117C3609B9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11E753-9EDF-4F4B-B09D-15BF34AD41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5E2A7E-D7CD-40EF-B91F-5E89CAE95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4E756E-1A3B-4CD9-9730-A220A16D0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FC322E-6A0D-4BEE-9E0B-4963345D0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908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C26217-7098-481F-9DF3-2C801BB53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99739F-F179-418D-A120-11D2E9651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8ABE81-0A81-4504-9F28-F0120BE638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FDF9F-E592-4847-B225-8F92BC8ADFE8}" type="datetimeFigureOut">
              <a:rPr lang="ko-KR" altLang="en-US" smtClean="0"/>
              <a:t>2021-10-18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BBD091-579B-4A0F-B495-8252D31181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DCE41A-A3E8-47DF-8878-F327676EDC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591A0-14F6-4011-889A-F30356B19C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999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2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CC3EF0-219E-45FB-B37B-30E62FF8EDBE}"/>
              </a:ext>
            </a:extLst>
          </p:cNvPr>
          <p:cNvSpPr txBox="1"/>
          <p:nvPr/>
        </p:nvSpPr>
        <p:spPr>
          <a:xfrm>
            <a:off x="1558467" y="2037303"/>
            <a:ext cx="904634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atin typeface="한컴 고딕" panose="02000500000000000000" pitchFamily="2" charset="-127"/>
                <a:ea typeface="한컴 고딕" panose="02000500000000000000" pitchFamily="2" charset="-127"/>
              </a:rPr>
              <a:t>영수증을 부탁해</a:t>
            </a:r>
            <a:endParaRPr lang="en-US" altLang="ko-KR" sz="3600" b="1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algn="ctr"/>
            <a:r>
              <a:rPr lang="ko-KR" altLang="en-US" sz="900" b="1" dirty="0"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endParaRPr lang="en-US" altLang="ko-KR" sz="900" b="1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 algn="ctr"/>
            <a:r>
              <a:rPr lang="ko-KR" altLang="en-US" sz="3600" b="1" dirty="0">
                <a:latin typeface="한컴 고딕" panose="02000500000000000000" pitchFamily="2" charset="-127"/>
                <a:ea typeface="한컴 고딕" panose="02000500000000000000" pitchFamily="2" charset="-127"/>
              </a:rPr>
              <a:t>기술 발표 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7F7AED5-D054-472E-BC87-BFDFAE9E5D1E}"/>
              </a:ext>
            </a:extLst>
          </p:cNvPr>
          <p:cNvGrpSpPr/>
          <p:nvPr/>
        </p:nvGrpSpPr>
        <p:grpSpPr>
          <a:xfrm>
            <a:off x="1558467" y="1837678"/>
            <a:ext cx="9252620" cy="1757778"/>
            <a:chOff x="2035740" y="1127465"/>
            <a:chExt cx="7886330" cy="1338147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FB80D8D-C797-4CF5-AEC0-23B274831538}"/>
                </a:ext>
              </a:extLst>
            </p:cNvPr>
            <p:cNvCxnSpPr>
              <a:cxnSpLocks/>
            </p:cNvCxnSpPr>
            <p:nvPr/>
          </p:nvCxnSpPr>
          <p:spPr>
            <a:xfrm>
              <a:off x="2035740" y="1127465"/>
              <a:ext cx="7886330" cy="0"/>
            </a:xfrm>
            <a:prstGeom prst="line">
              <a:avLst/>
            </a:prstGeom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3DE9712-A665-4939-BDC4-C52FC33919ED}"/>
                </a:ext>
              </a:extLst>
            </p:cNvPr>
            <p:cNvCxnSpPr>
              <a:cxnSpLocks/>
            </p:cNvCxnSpPr>
            <p:nvPr/>
          </p:nvCxnSpPr>
          <p:spPr>
            <a:xfrm>
              <a:off x="2035740" y="2465612"/>
              <a:ext cx="7886330" cy="0"/>
            </a:xfrm>
            <a:prstGeom prst="line">
              <a:avLst/>
            </a:prstGeom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0DCA377-C72E-4F51-B94A-1E6C518DF3C5}"/>
              </a:ext>
            </a:extLst>
          </p:cNvPr>
          <p:cNvSpPr txBox="1"/>
          <p:nvPr/>
        </p:nvSpPr>
        <p:spPr>
          <a:xfrm>
            <a:off x="8869228" y="4227797"/>
            <a:ext cx="3222594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r>
              <a:rPr lang="ko-KR" altLang="en-US" dirty="0"/>
              <a:t>조 영수증을 부탁해</a:t>
            </a:r>
            <a:endParaRPr lang="en-US" altLang="ko-KR" dirty="0"/>
          </a:p>
          <a:p>
            <a:endParaRPr lang="en-US" altLang="ko-KR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강한빛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손현석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오민진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정혜미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04555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DBCE3D1B-D8C8-48DC-9D68-1649C6FFC8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78" y="1864259"/>
            <a:ext cx="5072624" cy="31294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E39EBAF-C8BB-4522-B781-B75C2C809A52}"/>
              </a:ext>
            </a:extLst>
          </p:cNvPr>
          <p:cNvSpPr txBox="1"/>
          <p:nvPr/>
        </p:nvSpPr>
        <p:spPr>
          <a:xfrm>
            <a:off x="169828" y="156861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 CAMER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A, GALLERY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AF98CCC-5478-4ACF-BF12-BE24C96A5186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1">
            <a:extLst>
              <a:ext uri="{FF2B5EF4-FFF2-40B4-BE49-F238E27FC236}">
                <a16:creationId xmlns:a16="http://schemas.microsoft.com/office/drawing/2014/main" id="{D1569079-CE5F-4025-A53B-BEC2F831D4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1119" y="833969"/>
            <a:ext cx="6021354" cy="517064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//4.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카메라를 찍은 후에 호출된다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. 6.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갤러리에서 선택 후 추가된다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.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override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onActivityResult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requestCode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resultCode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data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Intent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?) 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super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.onActivityResult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requestCode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resultCode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data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resultCode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RESULT_OK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when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requestCode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REQ_CAMERA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-&gt;{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realUri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?.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let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uri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-&gt;</a:t>
            </a:r>
            <a:b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val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bitmap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loadBitmap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uri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binding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imagePreViewOCR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.setImageBitmap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bitmap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촬영한 이미지 가져옴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bitmap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!=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null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processImage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bitmap.copy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(Bitmap.Config.</a:t>
            </a: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ARGB_8888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,true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))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ocr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로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추출한</a:t>
            </a:r>
            <a:endParaRPr kumimoji="0" lang="en-US" altLang="ko-KR" sz="1100" b="0" i="0" u="none" strike="noStrike" cap="none" normalizeH="0" baseline="0" dirty="0">
              <a:ln>
                <a:noFill/>
              </a:ln>
              <a:solidFill>
                <a:srgbClr val="80808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100" dirty="0">
                <a:solidFill>
                  <a:srgbClr val="80808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                                                                               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키워드 표시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           REQ_GALLERY -&gt; 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data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?.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data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?.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let</a:t>
            </a: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{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uri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-&gt;</a:t>
            </a:r>
            <a:b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val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bitmap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loadBitmap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uri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binding.imagePreViewOCR.setImageURI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uri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       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bitmap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!=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null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           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processImage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bitmap.copy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(Bitmap.Config.</a:t>
            </a: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ARGB_8888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,true)) //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ocr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로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추출한</a:t>
            </a:r>
            <a:endParaRPr kumimoji="0" lang="en-US" altLang="ko-KR" sz="1100" b="0" i="0" u="none" strike="noStrike" cap="none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                                                                                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키워드 표시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 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}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C84559-E198-4133-92B8-C4E3FBEF6475}"/>
              </a:ext>
            </a:extLst>
          </p:cNvPr>
          <p:cNvSpPr/>
          <p:nvPr/>
        </p:nvSpPr>
        <p:spPr>
          <a:xfrm>
            <a:off x="297178" y="4302531"/>
            <a:ext cx="1176022" cy="691210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876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DBCE3D1B-D8C8-48DC-9D68-1649C6FFC8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78" y="1864259"/>
            <a:ext cx="5072624" cy="31294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E39EBAF-C8BB-4522-B781-B75C2C809A52}"/>
              </a:ext>
            </a:extLst>
          </p:cNvPr>
          <p:cNvSpPr txBox="1"/>
          <p:nvPr/>
        </p:nvSpPr>
        <p:spPr>
          <a:xfrm>
            <a:off x="169828" y="156861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 CAMER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A, GALLERY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AF98CCC-5478-4ACF-BF12-BE24C96A5186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C84559-E198-4133-92B8-C4E3FBEF6475}"/>
              </a:ext>
            </a:extLst>
          </p:cNvPr>
          <p:cNvSpPr/>
          <p:nvPr/>
        </p:nvSpPr>
        <p:spPr>
          <a:xfrm>
            <a:off x="297178" y="4302531"/>
            <a:ext cx="1176022" cy="691210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59B510-0024-46CE-A81E-454D841A6C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160" y="1905506"/>
            <a:ext cx="5918440" cy="304698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원본 이미지를 불러오는 메서드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loadBitmap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photoUri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Uri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Bitmap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?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image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Bitmap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? =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null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Build.VERSION.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SDK_INT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 Build.VERSION_CODES.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O_MR1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source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ImageDecoder.createSource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contentResolver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photoUri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image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ImageDecoder.decodeBitmap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source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}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image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MediaStore.Images.Media.getBitmap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contentResolver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photoUri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catch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e:Exception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e.printStackTrace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image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69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3FCE2FA5-768C-49C0-9E56-A662234C20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7115" y="45710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39EBAF-C8BB-4522-B781-B75C2C809A52}"/>
              </a:ext>
            </a:extLst>
          </p:cNvPr>
          <p:cNvSpPr txBox="1"/>
          <p:nvPr/>
        </p:nvSpPr>
        <p:spPr>
          <a:xfrm>
            <a:off x="169828" y="156861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 CAMER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A, GALLERY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AF98CCC-5478-4ACF-BF12-BE24C96A5186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KakaoTalk_20211004_203151354">
            <a:hlinkClick r:id="" action="ppaction://media"/>
            <a:extLst>
              <a:ext uri="{FF2B5EF4-FFF2-40B4-BE49-F238E27FC236}">
                <a16:creationId xmlns:a16="http://schemas.microsoft.com/office/drawing/2014/main" id="{408006E7-AB8C-431F-AA4B-2157D39A23C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84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05442" y="132548"/>
            <a:ext cx="2936478" cy="652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17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8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TECHNOLOGY FLOW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78D29D2-CCBD-496B-9A6A-712BBA0B5C55}"/>
              </a:ext>
            </a:extLst>
          </p:cNvPr>
          <p:cNvSpPr/>
          <p:nvPr/>
        </p:nvSpPr>
        <p:spPr>
          <a:xfrm>
            <a:off x="1690509" y="2020876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접근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8558A52-58A2-4A74-8156-C75B0458FEB4}"/>
              </a:ext>
            </a:extLst>
          </p:cNvPr>
          <p:cNvSpPr/>
          <p:nvPr/>
        </p:nvSpPr>
        <p:spPr>
          <a:xfrm>
            <a:off x="1674231" y="2562401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갤러리 접근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B4B169B-7184-4252-B8DA-9B7B0ED27253}"/>
              </a:ext>
            </a:extLst>
          </p:cNvPr>
          <p:cNvSpPr/>
          <p:nvPr/>
        </p:nvSpPr>
        <p:spPr>
          <a:xfrm>
            <a:off x="1413782" y="1503027"/>
            <a:ext cx="2147155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권한 설정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2FCF981-5BCC-4AB6-B620-5AE8D4274D00}"/>
              </a:ext>
            </a:extLst>
          </p:cNvPr>
          <p:cNvSpPr/>
          <p:nvPr/>
        </p:nvSpPr>
        <p:spPr>
          <a:xfrm>
            <a:off x="4773666" y="3013641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OCR </a:t>
            </a:r>
            <a:r>
              <a:rPr lang="ko-KR" altLang="en-US" sz="1600" dirty="0">
                <a:solidFill>
                  <a:schemeClr val="tx1"/>
                </a:solidFill>
              </a:rPr>
              <a:t>구현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FE52BB6-F5AA-4D79-8920-B4046BE63369}"/>
              </a:ext>
            </a:extLst>
          </p:cNvPr>
          <p:cNvSpPr/>
          <p:nvPr/>
        </p:nvSpPr>
        <p:spPr>
          <a:xfrm>
            <a:off x="4776607" y="3495202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텍스트 추출</a:t>
            </a:r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91CB66E3-DFE6-4E7B-A097-0151FA5830A5}"/>
              </a:ext>
            </a:extLst>
          </p:cNvPr>
          <p:cNvSpPr/>
          <p:nvPr/>
        </p:nvSpPr>
        <p:spPr>
          <a:xfrm rot="5400000">
            <a:off x="2167160" y="3515726"/>
            <a:ext cx="577047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FF59419D-8DB4-4C2F-A0B3-7B61E14BABB6}"/>
              </a:ext>
            </a:extLst>
          </p:cNvPr>
          <p:cNvGrpSpPr/>
          <p:nvPr/>
        </p:nvGrpSpPr>
        <p:grpSpPr>
          <a:xfrm>
            <a:off x="1551202" y="4214548"/>
            <a:ext cx="1922819" cy="2293003"/>
            <a:chOff x="1494592" y="4074121"/>
            <a:chExt cx="2563958" cy="2370863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48A9BC3-0D21-4FF6-8FBB-D6D146D998FC}"/>
                </a:ext>
              </a:extLst>
            </p:cNvPr>
            <p:cNvSpPr/>
            <p:nvPr/>
          </p:nvSpPr>
          <p:spPr>
            <a:xfrm>
              <a:off x="1933245" y="5186157"/>
              <a:ext cx="1669527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이진화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FF5605B9-B241-47EA-A458-914E72C3DEE6}"/>
                </a:ext>
              </a:extLst>
            </p:cNvPr>
            <p:cNvSpPr/>
            <p:nvPr/>
          </p:nvSpPr>
          <p:spPr>
            <a:xfrm>
              <a:off x="1694432" y="4637904"/>
              <a:ext cx="2147155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grayscale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442731B9-05F7-4A22-BCA9-7A54BD697200}"/>
                </a:ext>
              </a:extLst>
            </p:cNvPr>
            <p:cNvSpPr/>
            <p:nvPr/>
          </p:nvSpPr>
          <p:spPr>
            <a:xfrm>
              <a:off x="1879005" y="5687658"/>
              <a:ext cx="1778006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기울기</a:t>
              </a:r>
              <a:r>
                <a:rPr lang="en-US" altLang="ko-KR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</a:rPr>
                <a:t>보정</a:t>
              </a: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EC6D21C5-9D31-4D8C-8C18-44F84ABB7F2F}"/>
                </a:ext>
              </a:extLst>
            </p:cNvPr>
            <p:cNvSpPr/>
            <p:nvPr/>
          </p:nvSpPr>
          <p:spPr>
            <a:xfrm>
              <a:off x="1494592" y="4271874"/>
              <a:ext cx="2563958" cy="2173110"/>
            </a:xfrm>
            <a:prstGeom prst="roundRect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FBFCFB64-A0B4-439F-B170-5DC1453D6E18}"/>
                </a:ext>
              </a:extLst>
            </p:cNvPr>
            <p:cNvSpPr/>
            <p:nvPr/>
          </p:nvSpPr>
          <p:spPr>
            <a:xfrm>
              <a:off x="1694432" y="4074121"/>
              <a:ext cx="2147155" cy="33594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이미지 </a:t>
              </a:r>
              <a:r>
                <a:rPr lang="ko-KR" altLang="en-US" sz="1600" dirty="0" err="1">
                  <a:solidFill>
                    <a:schemeClr val="tx1"/>
                  </a:solidFill>
                </a:rPr>
                <a:t>전처리</a:t>
              </a:r>
              <a:r>
                <a:rPr lang="ko-KR" altLang="en-US" sz="1600" dirty="0">
                  <a:solidFill>
                    <a:schemeClr val="tx1"/>
                  </a:solidFill>
                </a:rPr>
                <a:t> </a:t>
              </a:r>
            </a:p>
          </p:txBody>
        </p:sp>
      </p:grp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18974C95-D9B8-4D7C-9FF9-38D5491CB372}"/>
              </a:ext>
            </a:extLst>
          </p:cNvPr>
          <p:cNvSpPr/>
          <p:nvPr/>
        </p:nvSpPr>
        <p:spPr>
          <a:xfrm>
            <a:off x="1254438" y="1074553"/>
            <a:ext cx="2509115" cy="210174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7AEC48D9-345B-45BD-9527-055CD99B9946}"/>
              </a:ext>
            </a:extLst>
          </p:cNvPr>
          <p:cNvSpPr/>
          <p:nvPr/>
        </p:nvSpPr>
        <p:spPr>
          <a:xfrm>
            <a:off x="1551202" y="894402"/>
            <a:ext cx="1872314" cy="38325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갤러리</a:t>
            </a: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D89727F6-97C9-4945-90D7-9575801D433B}"/>
              </a:ext>
            </a:extLst>
          </p:cNvPr>
          <p:cNvSpPr/>
          <p:nvPr/>
        </p:nvSpPr>
        <p:spPr>
          <a:xfrm>
            <a:off x="4605444" y="2511391"/>
            <a:ext cx="2017216" cy="210174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F1A4E51D-FAAA-4534-A39C-B32754F568CF}"/>
              </a:ext>
            </a:extLst>
          </p:cNvPr>
          <p:cNvSpPr/>
          <p:nvPr/>
        </p:nvSpPr>
        <p:spPr>
          <a:xfrm>
            <a:off x="4644442" y="2412702"/>
            <a:ext cx="1108738" cy="32617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OCR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5" name="화살표: 오른쪽 54">
            <a:extLst>
              <a:ext uri="{FF2B5EF4-FFF2-40B4-BE49-F238E27FC236}">
                <a16:creationId xmlns:a16="http://schemas.microsoft.com/office/drawing/2014/main" id="{C3AFDBF3-65C9-43A9-B122-01B34560B469}"/>
              </a:ext>
            </a:extLst>
          </p:cNvPr>
          <p:cNvSpPr/>
          <p:nvPr/>
        </p:nvSpPr>
        <p:spPr>
          <a:xfrm rot="19427304">
            <a:off x="3681702" y="4691667"/>
            <a:ext cx="621941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62D8B245-E727-446B-822A-CACA934633BC}"/>
              </a:ext>
            </a:extLst>
          </p:cNvPr>
          <p:cNvSpPr/>
          <p:nvPr/>
        </p:nvSpPr>
        <p:spPr>
          <a:xfrm>
            <a:off x="6988305" y="3644911"/>
            <a:ext cx="577047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6C199FCC-50A0-44A8-9389-7AEBBABD667C}"/>
              </a:ext>
            </a:extLst>
          </p:cNvPr>
          <p:cNvGrpSpPr/>
          <p:nvPr/>
        </p:nvGrpSpPr>
        <p:grpSpPr>
          <a:xfrm>
            <a:off x="7875232" y="1934519"/>
            <a:ext cx="3452325" cy="3499575"/>
            <a:chOff x="7875232" y="1934519"/>
            <a:chExt cx="3452325" cy="3499575"/>
          </a:xfrm>
        </p:grpSpPr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C0B49BCC-7067-4238-9D83-90A6C40DD3EB}"/>
                </a:ext>
              </a:extLst>
            </p:cNvPr>
            <p:cNvSpPr/>
            <p:nvPr/>
          </p:nvSpPr>
          <p:spPr>
            <a:xfrm>
              <a:off x="8046634" y="4703658"/>
              <a:ext cx="3096019" cy="336105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추출 품목 </a:t>
              </a:r>
              <a:r>
                <a:rPr lang="en-US" altLang="ko-KR" sz="1600" dirty="0" err="1">
                  <a:solidFill>
                    <a:schemeClr val="tx1"/>
                  </a:solidFill>
                </a:rPr>
                <a:t>recyclerView</a:t>
              </a:r>
              <a:r>
                <a:rPr lang="ko-KR" altLang="en-US" sz="1600" dirty="0">
                  <a:solidFill>
                    <a:schemeClr val="tx1"/>
                  </a:solidFill>
                </a:rPr>
                <a:t>로 표현</a:t>
              </a: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4E4F72C-0374-43BF-AF2E-197DA3C2324C}"/>
                </a:ext>
              </a:extLst>
            </p:cNvPr>
            <p:cNvSpPr/>
            <p:nvPr/>
          </p:nvSpPr>
          <p:spPr>
            <a:xfrm>
              <a:off x="8222399" y="2556264"/>
              <a:ext cx="2757989" cy="326171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텍스트 문장단위로 </a:t>
              </a:r>
              <a:r>
                <a:rPr lang="en-US" altLang="ko-KR" sz="1600" dirty="0">
                  <a:solidFill>
                    <a:schemeClr val="tx1"/>
                  </a:solidFill>
                </a:rPr>
                <a:t>split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BF3C6DBA-9158-4317-860F-A5075D245BD7}"/>
                </a:ext>
              </a:extLst>
            </p:cNvPr>
            <p:cNvSpPr/>
            <p:nvPr/>
          </p:nvSpPr>
          <p:spPr>
            <a:xfrm>
              <a:off x="8105597" y="3064764"/>
              <a:ext cx="2991592" cy="386913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DB</a:t>
              </a:r>
              <a:r>
                <a:rPr lang="ko-KR" altLang="en-US" sz="1600" dirty="0">
                  <a:solidFill>
                    <a:schemeClr val="tx1"/>
                  </a:solidFill>
                </a:rPr>
                <a:t>의 </a:t>
              </a:r>
              <a:r>
                <a:rPr lang="en-US" altLang="ko-KR" sz="1600" dirty="0">
                  <a:solidFill>
                    <a:schemeClr val="tx1"/>
                  </a:solidFill>
                </a:rPr>
                <a:t>“</a:t>
              </a:r>
              <a:r>
                <a:rPr lang="ko-KR" altLang="en-US" sz="1600" dirty="0">
                  <a:solidFill>
                    <a:schemeClr val="tx1"/>
                  </a:solidFill>
                </a:rPr>
                <a:t>품목명</a:t>
              </a:r>
              <a:r>
                <a:rPr lang="en-US" altLang="ko-KR" sz="1600" dirty="0">
                  <a:solidFill>
                    <a:schemeClr val="tx1"/>
                  </a:solidFill>
                </a:rPr>
                <a:t>”</a:t>
              </a:r>
              <a:r>
                <a:rPr lang="ko-KR" altLang="en-US" sz="1600" dirty="0">
                  <a:solidFill>
                    <a:schemeClr val="tx1"/>
                  </a:solidFill>
                </a:rPr>
                <a:t>으로 필터링</a:t>
              </a: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E7096DB1-AE37-402E-90F3-6BB4280F8DDE}"/>
                </a:ext>
              </a:extLst>
            </p:cNvPr>
            <p:cNvSpPr/>
            <p:nvPr/>
          </p:nvSpPr>
          <p:spPr>
            <a:xfrm>
              <a:off x="8053383" y="3634006"/>
              <a:ext cx="3096019" cy="675779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필터링 된 값이 있으면 </a:t>
              </a:r>
              <a:r>
                <a:rPr lang="en-US" altLang="ko-KR" sz="1600" dirty="0">
                  <a:solidFill>
                    <a:schemeClr val="tx1"/>
                  </a:solidFill>
                </a:rPr>
                <a:t>DB</a:t>
              </a:r>
              <a:r>
                <a:rPr lang="ko-KR" altLang="en-US" sz="1600" dirty="0">
                  <a:solidFill>
                    <a:schemeClr val="tx1"/>
                  </a:solidFill>
                </a:rPr>
                <a:t>의 </a:t>
              </a:r>
              <a:r>
                <a:rPr lang="en-US" altLang="ko-KR" sz="1600" dirty="0">
                  <a:solidFill>
                    <a:schemeClr val="tx1"/>
                  </a:solidFill>
                </a:rPr>
                <a:t>＂</a:t>
              </a:r>
              <a:r>
                <a:rPr lang="ko-KR" altLang="en-US" sz="1600" dirty="0">
                  <a:solidFill>
                    <a:schemeClr val="tx1"/>
                  </a:solidFill>
                </a:rPr>
                <a:t>품목명</a:t>
              </a:r>
              <a:r>
                <a:rPr lang="en-US" altLang="ko-KR" sz="1600" dirty="0">
                  <a:solidFill>
                    <a:schemeClr val="tx1"/>
                  </a:solidFill>
                </a:rPr>
                <a:t>”</a:t>
              </a:r>
              <a:r>
                <a:rPr lang="ko-KR" altLang="en-US" sz="1600" dirty="0">
                  <a:solidFill>
                    <a:schemeClr val="tx1"/>
                  </a:solidFill>
                </a:rPr>
                <a:t>을</a:t>
              </a:r>
              <a:r>
                <a:rPr lang="en-US" altLang="ko-KR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</a:rPr>
                <a:t>가져옴</a:t>
              </a:r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FE6AC90A-4FE1-4EA4-A44E-E21777051462}"/>
                </a:ext>
              </a:extLst>
            </p:cNvPr>
            <p:cNvSpPr/>
            <p:nvPr/>
          </p:nvSpPr>
          <p:spPr>
            <a:xfrm>
              <a:off x="7875232" y="2116848"/>
              <a:ext cx="3452325" cy="3317246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A5928CCE-9A36-493E-ADDE-A062D0AB6FD4}"/>
                </a:ext>
              </a:extLst>
            </p:cNvPr>
            <p:cNvSpPr/>
            <p:nvPr/>
          </p:nvSpPr>
          <p:spPr>
            <a:xfrm>
              <a:off x="8578479" y="1934519"/>
              <a:ext cx="2083658" cy="32617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후처리 </a:t>
              </a:r>
              <a:r>
                <a:rPr lang="en-US" altLang="ko-KR" sz="1600" dirty="0">
                  <a:solidFill>
                    <a:schemeClr val="tx1"/>
                  </a:solidFill>
                </a:rPr>
                <a:t>: </a:t>
              </a:r>
              <a:r>
                <a:rPr lang="ko-KR" altLang="en-US" sz="1600" dirty="0">
                  <a:solidFill>
                    <a:schemeClr val="tx1"/>
                  </a:solidFill>
                </a:rPr>
                <a:t>키워드추출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0907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2. Image</a:t>
            </a:r>
            <a:r>
              <a:rPr lang="ko-KR" altLang="en-US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Preprocessing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80938B-FCF7-43E9-BE77-A8CDD461A808}"/>
              </a:ext>
            </a:extLst>
          </p:cNvPr>
          <p:cNvSpPr txBox="1"/>
          <p:nvPr/>
        </p:nvSpPr>
        <p:spPr>
          <a:xfrm>
            <a:off x="6227975" y="2045180"/>
            <a:ext cx="526237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이미지를 가공해주는 일련의 과정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이미지의 품질을 개선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회색조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(Grayscale)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이진화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(Binarization)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기울기보정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(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getPerspectivetransform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F53C25F-FDA3-4C41-84B8-3EDFB24AE165}"/>
              </a:ext>
            </a:extLst>
          </p:cNvPr>
          <p:cNvGrpSpPr/>
          <p:nvPr/>
        </p:nvGrpSpPr>
        <p:grpSpPr>
          <a:xfrm>
            <a:off x="2327179" y="2191339"/>
            <a:ext cx="1922819" cy="2293003"/>
            <a:chOff x="1494592" y="4074121"/>
            <a:chExt cx="2563958" cy="237086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4A25EEC-1C5B-42F7-B01B-4488FC7AA894}"/>
                </a:ext>
              </a:extLst>
            </p:cNvPr>
            <p:cNvSpPr/>
            <p:nvPr/>
          </p:nvSpPr>
          <p:spPr>
            <a:xfrm>
              <a:off x="1933245" y="5186157"/>
              <a:ext cx="1669527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이진화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2665E10-AB69-43EB-81B2-C12E423CCA62}"/>
                </a:ext>
              </a:extLst>
            </p:cNvPr>
            <p:cNvSpPr/>
            <p:nvPr/>
          </p:nvSpPr>
          <p:spPr>
            <a:xfrm>
              <a:off x="1694432" y="4637904"/>
              <a:ext cx="2147155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grayscale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9B6722C-F5CF-4524-9BC3-FA51FB38257F}"/>
                </a:ext>
              </a:extLst>
            </p:cNvPr>
            <p:cNvSpPr/>
            <p:nvPr/>
          </p:nvSpPr>
          <p:spPr>
            <a:xfrm>
              <a:off x="1879005" y="5687658"/>
              <a:ext cx="1778006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기울기</a:t>
              </a:r>
              <a:r>
                <a:rPr lang="en-US" altLang="ko-KR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</a:rPr>
                <a:t>보정</a:t>
              </a: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F2DF8C31-74E1-455A-84C9-E6629B55166D}"/>
                </a:ext>
              </a:extLst>
            </p:cNvPr>
            <p:cNvSpPr/>
            <p:nvPr/>
          </p:nvSpPr>
          <p:spPr>
            <a:xfrm>
              <a:off x="1494592" y="4271874"/>
              <a:ext cx="2563958" cy="2173110"/>
            </a:xfrm>
            <a:prstGeom prst="roundRect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99E7096A-358A-4E13-8811-EAE4852B75B0}"/>
                </a:ext>
              </a:extLst>
            </p:cNvPr>
            <p:cNvSpPr/>
            <p:nvPr/>
          </p:nvSpPr>
          <p:spPr>
            <a:xfrm>
              <a:off x="1694432" y="4074121"/>
              <a:ext cx="2147155" cy="33594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이미지 </a:t>
              </a:r>
              <a:r>
                <a:rPr lang="ko-KR" altLang="en-US" sz="1600" dirty="0" err="1">
                  <a:solidFill>
                    <a:schemeClr val="tx1"/>
                  </a:solidFill>
                </a:rPr>
                <a:t>전처리</a:t>
              </a:r>
              <a:r>
                <a:rPr lang="ko-KR" altLang="en-US" sz="1600" dirty="0">
                  <a:solidFill>
                    <a:schemeClr val="tx1"/>
                  </a:solidFill>
                </a:rPr>
                <a:t> </a:t>
              </a:r>
            </a:p>
          </p:txBody>
        </p:sp>
      </p:grp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5997B49C-E1A1-4BFA-A351-F9FF4D3B4295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9869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6">
            <a:extLst>
              <a:ext uri="{FF2B5EF4-FFF2-40B4-BE49-F238E27FC236}">
                <a16:creationId xmlns:a16="http://schemas.microsoft.com/office/drawing/2014/main" id="{BF9B8E8A-9968-4852-AB9C-68E19DAC9EDC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4019" y="4256189"/>
            <a:ext cx="2638800" cy="18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4">
            <a:extLst>
              <a:ext uri="{FF2B5EF4-FFF2-40B4-BE49-F238E27FC236}">
                <a16:creationId xmlns:a16="http://schemas.microsoft.com/office/drawing/2014/main" id="{0E91FE8F-D893-4E85-915D-FF2806A47123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311" y="1336917"/>
            <a:ext cx="2638800" cy="18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5">
            <a:extLst>
              <a:ext uri="{FF2B5EF4-FFF2-40B4-BE49-F238E27FC236}">
                <a16:creationId xmlns:a16="http://schemas.microsoft.com/office/drawing/2014/main" id="{0FC6D6B2-A804-43AC-B192-B11AFB9E31CD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311" y="4230789"/>
            <a:ext cx="2638800" cy="18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67AC43-47A4-4E08-8EAC-D0B11C92C3B3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2. Image</a:t>
            </a:r>
            <a:r>
              <a:rPr lang="ko-KR" altLang="en-US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Preprocessing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653CE1C-A3DB-4022-8A6E-00A408C7ABF8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E331CB8-C3BC-4733-9190-7056548AFA06}"/>
              </a:ext>
            </a:extLst>
          </p:cNvPr>
          <p:cNvSpPr txBox="1"/>
          <p:nvPr/>
        </p:nvSpPr>
        <p:spPr>
          <a:xfrm>
            <a:off x="5398255" y="925873"/>
            <a:ext cx="1692000" cy="33855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기본 이미지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4AC63B3-4EB8-48BD-AEFA-43C85EF8ADB9}"/>
              </a:ext>
            </a:extLst>
          </p:cNvPr>
          <p:cNvGrpSpPr/>
          <p:nvPr/>
        </p:nvGrpSpPr>
        <p:grpSpPr>
          <a:xfrm>
            <a:off x="5398255" y="3504629"/>
            <a:ext cx="1692000" cy="338554"/>
            <a:chOff x="1290872" y="3538149"/>
            <a:chExt cx="1692000" cy="338554"/>
          </a:xfrm>
        </p:grpSpPr>
        <p:sp>
          <p:nvSpPr>
            <p:cNvPr id="11" name="화살표: 아래쪽 10">
              <a:extLst>
                <a:ext uri="{FF2B5EF4-FFF2-40B4-BE49-F238E27FC236}">
                  <a16:creationId xmlns:a16="http://schemas.microsoft.com/office/drawing/2014/main" id="{C35D5441-AC5E-4179-8065-7EA0D363D79A}"/>
                </a:ext>
              </a:extLst>
            </p:cNvPr>
            <p:cNvSpPr/>
            <p:nvPr/>
          </p:nvSpPr>
          <p:spPr>
            <a:xfrm>
              <a:off x="2650992" y="3573130"/>
              <a:ext cx="160256" cy="268592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975A805-9AFD-4BD6-86B2-6EE8F9639ED3}"/>
                </a:ext>
              </a:extLst>
            </p:cNvPr>
            <p:cNvSpPr txBox="1"/>
            <p:nvPr/>
          </p:nvSpPr>
          <p:spPr>
            <a:xfrm>
              <a:off x="1290872" y="3538149"/>
              <a:ext cx="1692000" cy="33855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/>
                <a:t>   Grayscale   </a:t>
              </a:r>
              <a:endParaRPr lang="ko-KR" altLang="en-US" sz="1600" b="1" dirty="0"/>
            </a:p>
          </p:txBody>
        </p:sp>
      </p:grpSp>
      <p:pic>
        <p:nvPicPr>
          <p:cNvPr id="15" name="그림 5">
            <a:extLst>
              <a:ext uri="{FF2B5EF4-FFF2-40B4-BE49-F238E27FC236}">
                <a16:creationId xmlns:a16="http://schemas.microsoft.com/office/drawing/2014/main" id="{5DFB02D5-3993-41B3-9BB8-425A4A6F3815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8138" y="1336917"/>
            <a:ext cx="2638800" cy="18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72CFD2FA-D73C-4927-A1CC-1E96BF80D920}"/>
              </a:ext>
            </a:extLst>
          </p:cNvPr>
          <p:cNvGrpSpPr/>
          <p:nvPr/>
        </p:nvGrpSpPr>
        <p:grpSpPr>
          <a:xfrm>
            <a:off x="9132056" y="3530029"/>
            <a:ext cx="1692000" cy="338554"/>
            <a:chOff x="5649512" y="3538149"/>
            <a:chExt cx="1692000" cy="338554"/>
          </a:xfrm>
        </p:grpSpPr>
        <p:sp>
          <p:nvSpPr>
            <p:cNvPr id="16" name="화살표: 아래쪽 15">
              <a:extLst>
                <a:ext uri="{FF2B5EF4-FFF2-40B4-BE49-F238E27FC236}">
                  <a16:creationId xmlns:a16="http://schemas.microsoft.com/office/drawing/2014/main" id="{1EB940B6-CA6F-44D3-9C6C-0FD36D8BABF3}"/>
                </a:ext>
              </a:extLst>
            </p:cNvPr>
            <p:cNvSpPr/>
            <p:nvPr/>
          </p:nvSpPr>
          <p:spPr>
            <a:xfrm>
              <a:off x="6948672" y="3573130"/>
              <a:ext cx="160256" cy="268592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94197C3-FF31-405E-A943-0B3813F4CDDF}"/>
                </a:ext>
              </a:extLst>
            </p:cNvPr>
            <p:cNvSpPr txBox="1"/>
            <p:nvPr/>
          </p:nvSpPr>
          <p:spPr>
            <a:xfrm>
              <a:off x="5649512" y="3538149"/>
              <a:ext cx="1692000" cy="33855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/>
                <a:t>      </a:t>
              </a:r>
              <a:r>
                <a:rPr lang="ko-KR" altLang="en-US" sz="1600" b="1" dirty="0"/>
                <a:t>이진화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320ABCC-EF9D-4BCF-96BD-7A8B4281182C}"/>
              </a:ext>
            </a:extLst>
          </p:cNvPr>
          <p:cNvSpPr txBox="1"/>
          <p:nvPr/>
        </p:nvSpPr>
        <p:spPr>
          <a:xfrm>
            <a:off x="1647366" y="959393"/>
            <a:ext cx="1692000" cy="33855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/>
              <a:t>기본 이미지</a:t>
            </a:r>
          </a:p>
        </p:txBody>
      </p:sp>
      <p:sp>
        <p:nvSpPr>
          <p:cNvPr id="25" name="화살표: 아래쪽 24">
            <a:extLst>
              <a:ext uri="{FF2B5EF4-FFF2-40B4-BE49-F238E27FC236}">
                <a16:creationId xmlns:a16="http://schemas.microsoft.com/office/drawing/2014/main" id="{71DDC174-AD7B-491D-8D15-B2A84D8E84AB}"/>
              </a:ext>
            </a:extLst>
          </p:cNvPr>
          <p:cNvSpPr/>
          <p:nvPr/>
        </p:nvSpPr>
        <p:spPr>
          <a:xfrm>
            <a:off x="3149726" y="3603610"/>
            <a:ext cx="160256" cy="268592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EC7B0F-8253-4435-8ADC-697D31F02EB1}"/>
              </a:ext>
            </a:extLst>
          </p:cNvPr>
          <p:cNvSpPr txBox="1"/>
          <p:nvPr/>
        </p:nvSpPr>
        <p:spPr>
          <a:xfrm>
            <a:off x="1647366" y="3583628"/>
            <a:ext cx="1692000" cy="33855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b="1" dirty="0" err="1"/>
              <a:t>getPerspective</a:t>
            </a:r>
            <a:endParaRPr lang="ko-KR" altLang="en-US" sz="1600" b="1" dirty="0"/>
          </a:p>
        </p:txBody>
      </p:sp>
      <p:sp>
        <p:nvSpPr>
          <p:cNvPr id="4" name="직사각형 3"/>
          <p:cNvSpPr/>
          <p:nvPr/>
        </p:nvSpPr>
        <p:spPr>
          <a:xfrm>
            <a:off x="1225233" y="1394981"/>
            <a:ext cx="2474519" cy="16321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4">
            <a:extLst>
              <a:ext uri="{FF2B5EF4-FFF2-40B4-BE49-F238E27FC236}">
                <a16:creationId xmlns:a16="http://schemas.microsoft.com/office/drawing/2014/main" id="{0E91FE8F-D893-4E85-915D-FF2806A47123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399" y="1627490"/>
            <a:ext cx="2001906" cy="1190050"/>
          </a:xfrm>
          <a:prstGeom prst="rect">
            <a:avLst/>
          </a:prstGeom>
          <a:noFill/>
          <a:scene3d>
            <a:camera prst="isometricOffAxis1Righ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그림 4">
            <a:extLst>
              <a:ext uri="{FF2B5EF4-FFF2-40B4-BE49-F238E27FC236}">
                <a16:creationId xmlns:a16="http://schemas.microsoft.com/office/drawing/2014/main" id="{0E91FE8F-D893-4E85-915D-FF2806A47123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952" y="4264309"/>
            <a:ext cx="2638800" cy="18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5876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E313BE83-C3D0-4F40-82B8-4DA7A38AAC0A}"/>
              </a:ext>
            </a:extLst>
          </p:cNvPr>
          <p:cNvSpPr/>
          <p:nvPr/>
        </p:nvSpPr>
        <p:spPr>
          <a:xfrm>
            <a:off x="1096178" y="3107631"/>
            <a:ext cx="3384755" cy="805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2. Image</a:t>
            </a:r>
            <a:r>
              <a:rPr lang="ko-KR" altLang="en-US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Preprocessing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순서도: 수행의 시작/종료 45">
            <a:extLst>
              <a:ext uri="{FF2B5EF4-FFF2-40B4-BE49-F238E27FC236}">
                <a16:creationId xmlns:a16="http://schemas.microsoft.com/office/drawing/2014/main" id="{53D5091C-5F0E-4363-81F7-AD5A5B6A52E4}"/>
              </a:ext>
            </a:extLst>
          </p:cNvPr>
          <p:cNvSpPr/>
          <p:nvPr/>
        </p:nvSpPr>
        <p:spPr>
          <a:xfrm>
            <a:off x="1297435" y="1826393"/>
            <a:ext cx="2992509" cy="674029"/>
          </a:xfrm>
          <a:prstGeom prst="flowChartTerminator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350B709-DEB6-4DDF-8AC5-9D75C375887D}"/>
              </a:ext>
            </a:extLst>
          </p:cNvPr>
          <p:cNvSpPr txBox="1"/>
          <p:nvPr/>
        </p:nvSpPr>
        <p:spPr>
          <a:xfrm>
            <a:off x="1510248" y="1985876"/>
            <a:ext cx="27166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이미지 </a:t>
            </a:r>
            <a:r>
              <a:rPr lang="ko-KR" altLang="en-US" sz="1600" dirty="0" err="1">
                <a:solidFill>
                  <a:schemeClr val="tx1"/>
                </a:solidFill>
              </a:rPr>
              <a:t>전처리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94529C3D-936B-4C55-BFD4-270A220F2660}"/>
              </a:ext>
            </a:extLst>
          </p:cNvPr>
          <p:cNvCxnSpPr>
            <a:cxnSpLocks/>
            <a:stCxn id="46" idx="2"/>
            <a:endCxn id="40" idx="0"/>
          </p:cNvCxnSpPr>
          <p:nvPr/>
        </p:nvCxnSpPr>
        <p:spPr>
          <a:xfrm flipH="1">
            <a:off x="2788557" y="2500422"/>
            <a:ext cx="5133" cy="6186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1184EAE5-992F-4B29-8F06-B54168AF1B75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2788557" y="3894325"/>
            <a:ext cx="5132" cy="6765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F546D3D-F1C4-40BC-9D15-D7EE158F39A2}"/>
              </a:ext>
            </a:extLst>
          </p:cNvPr>
          <p:cNvSpPr/>
          <p:nvPr/>
        </p:nvSpPr>
        <p:spPr>
          <a:xfrm>
            <a:off x="630305" y="3119062"/>
            <a:ext cx="4316503" cy="7752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b="1" dirty="0" err="1">
                <a:solidFill>
                  <a:schemeClr val="tx1"/>
                </a:solidFill>
              </a:rPr>
              <a:t>Pre_image</a:t>
            </a:r>
            <a:r>
              <a:rPr lang="en-US" altLang="ko-KR" sz="1800" dirty="0">
                <a:solidFill>
                  <a:schemeClr val="tx1"/>
                </a:solidFill>
              </a:rPr>
              <a:t>(Bitmap: image)</a:t>
            </a:r>
            <a:r>
              <a:rPr lang="en-US" altLang="ko-KR" sz="1800" dirty="0"/>
              <a:t>)</a:t>
            </a:r>
            <a:endParaRPr lang="ko-KR" altLang="en-US" sz="1800" dirty="0"/>
          </a:p>
        </p:txBody>
      </p:sp>
      <p:cxnSp>
        <p:nvCxnSpPr>
          <p:cNvPr id="90" name="연결선: 꺾임 89">
            <a:extLst>
              <a:ext uri="{FF2B5EF4-FFF2-40B4-BE49-F238E27FC236}">
                <a16:creationId xmlns:a16="http://schemas.microsoft.com/office/drawing/2014/main" id="{A14FACD8-D6B5-4620-837E-C3F5E0DC2CB7}"/>
              </a:ext>
            </a:extLst>
          </p:cNvPr>
          <p:cNvCxnSpPr>
            <a:cxnSpLocks/>
            <a:stCxn id="40" idx="3"/>
            <a:endCxn id="92" idx="0"/>
          </p:cNvCxnSpPr>
          <p:nvPr/>
        </p:nvCxnSpPr>
        <p:spPr>
          <a:xfrm flipV="1">
            <a:off x="4946808" y="1606181"/>
            <a:ext cx="3517328" cy="1900513"/>
          </a:xfrm>
          <a:prstGeom prst="bentConnector4">
            <a:avLst>
              <a:gd name="adj1" fmla="val 16360"/>
              <a:gd name="adj2" fmla="val 11202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>
            <a:extLst>
              <a:ext uri="{FF2B5EF4-FFF2-40B4-BE49-F238E27FC236}">
                <a16:creationId xmlns:a16="http://schemas.microsoft.com/office/drawing/2014/main" id="{A9F30E69-4388-4020-B9E2-06945F108F7C}"/>
              </a:ext>
            </a:extLst>
          </p:cNvPr>
          <p:cNvGrpSpPr/>
          <p:nvPr/>
        </p:nvGrpSpPr>
        <p:grpSpPr>
          <a:xfrm>
            <a:off x="6097710" y="2925245"/>
            <a:ext cx="4732852" cy="775264"/>
            <a:chOff x="6097710" y="2925245"/>
            <a:chExt cx="4732852" cy="775264"/>
          </a:xfrm>
        </p:grpSpPr>
        <p:sp>
          <p:nvSpPr>
            <p:cNvPr id="149" name="직사각형 148">
              <a:extLst>
                <a:ext uri="{FF2B5EF4-FFF2-40B4-BE49-F238E27FC236}">
                  <a16:creationId xmlns:a16="http://schemas.microsoft.com/office/drawing/2014/main" id="{301F7B78-C946-46FC-BA83-BA5F7C78BF50}"/>
                </a:ext>
              </a:extLst>
            </p:cNvPr>
            <p:cNvSpPr/>
            <p:nvPr/>
          </p:nvSpPr>
          <p:spPr>
            <a:xfrm>
              <a:off x="6613954" y="2925245"/>
              <a:ext cx="3719067" cy="7752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610DAE27-27A6-4D3A-9BCE-0462C890B0FA}"/>
                </a:ext>
              </a:extLst>
            </p:cNvPr>
            <p:cNvSpPr/>
            <p:nvPr/>
          </p:nvSpPr>
          <p:spPr>
            <a:xfrm>
              <a:off x="6097710" y="2925246"/>
              <a:ext cx="4732852" cy="7752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800" b="1" dirty="0">
                  <a:solidFill>
                    <a:schemeClr val="tx1"/>
                  </a:solidFill>
                </a:rPr>
                <a:t>grayscale</a:t>
              </a:r>
              <a:r>
                <a:rPr lang="en-US" altLang="ko-KR" sz="1800" dirty="0">
                  <a:solidFill>
                    <a:schemeClr val="tx1"/>
                  </a:solidFill>
                </a:rPr>
                <a:t>(Bitmap: image)</a:t>
              </a:r>
              <a:r>
                <a:rPr lang="en-US" altLang="ko-KR" sz="1800" dirty="0"/>
                <a:t>)</a:t>
              </a:r>
              <a:endParaRPr lang="ko-KR" altLang="en-US" sz="1800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7B1BC196-EF54-4087-AA07-51719303F259}"/>
              </a:ext>
            </a:extLst>
          </p:cNvPr>
          <p:cNvGrpSpPr/>
          <p:nvPr/>
        </p:nvGrpSpPr>
        <p:grpSpPr>
          <a:xfrm>
            <a:off x="6097710" y="4281957"/>
            <a:ext cx="4727720" cy="775263"/>
            <a:chOff x="6097710" y="4281957"/>
            <a:chExt cx="4727720" cy="775263"/>
          </a:xfrm>
        </p:grpSpPr>
        <p:sp>
          <p:nvSpPr>
            <p:cNvPr id="152" name="직사각형 151">
              <a:extLst>
                <a:ext uri="{FF2B5EF4-FFF2-40B4-BE49-F238E27FC236}">
                  <a16:creationId xmlns:a16="http://schemas.microsoft.com/office/drawing/2014/main" id="{1C2A099C-F0A5-4BD2-8E64-24FE2571556D}"/>
                </a:ext>
              </a:extLst>
            </p:cNvPr>
            <p:cNvSpPr/>
            <p:nvPr/>
          </p:nvSpPr>
          <p:spPr>
            <a:xfrm>
              <a:off x="6629194" y="4281957"/>
              <a:ext cx="3719067" cy="7752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A8877382-7759-4DBA-8E35-8DEC29A200B8}"/>
                </a:ext>
              </a:extLst>
            </p:cNvPr>
            <p:cNvSpPr/>
            <p:nvPr/>
          </p:nvSpPr>
          <p:spPr>
            <a:xfrm>
              <a:off x="6097710" y="4281957"/>
              <a:ext cx="4727720" cy="7752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binarization</a:t>
              </a:r>
              <a:r>
                <a:rPr lang="en-US" altLang="ko-KR" sz="1800" dirty="0">
                  <a:solidFill>
                    <a:schemeClr val="tx1"/>
                  </a:solidFill>
                </a:rPr>
                <a:t>(Bitmap: image)</a:t>
              </a:r>
              <a:r>
                <a:rPr lang="en-US" altLang="ko-KR" sz="1800" dirty="0"/>
                <a:t>)</a:t>
              </a:r>
              <a:endParaRPr lang="ko-KR" altLang="en-US" sz="1800" dirty="0"/>
            </a:p>
          </p:txBody>
        </p:sp>
      </p:grpSp>
      <p:cxnSp>
        <p:nvCxnSpPr>
          <p:cNvPr id="97" name="직선 화살표 연결선 96">
            <a:extLst>
              <a:ext uri="{FF2B5EF4-FFF2-40B4-BE49-F238E27FC236}">
                <a16:creationId xmlns:a16="http://schemas.microsoft.com/office/drawing/2014/main" id="{6978B7EA-AA67-466A-8ED2-629012F6E127}"/>
              </a:ext>
            </a:extLst>
          </p:cNvPr>
          <p:cNvCxnSpPr>
            <a:cxnSpLocks/>
            <a:stCxn id="92" idx="2"/>
            <a:endCxn id="94" idx="0"/>
          </p:cNvCxnSpPr>
          <p:nvPr/>
        </p:nvCxnSpPr>
        <p:spPr>
          <a:xfrm>
            <a:off x="8464136" y="2381444"/>
            <a:ext cx="0" cy="5438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7C9EC2CA-CBD3-4270-9054-F474B919CA34}"/>
              </a:ext>
            </a:extLst>
          </p:cNvPr>
          <p:cNvCxnSpPr>
            <a:cxnSpLocks/>
            <a:stCxn id="94" idx="2"/>
            <a:endCxn id="95" idx="0"/>
          </p:cNvCxnSpPr>
          <p:nvPr/>
        </p:nvCxnSpPr>
        <p:spPr>
          <a:xfrm flipH="1">
            <a:off x="8461570" y="3700509"/>
            <a:ext cx="2566" cy="5814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연결선: 꺾임 113">
            <a:extLst>
              <a:ext uri="{FF2B5EF4-FFF2-40B4-BE49-F238E27FC236}">
                <a16:creationId xmlns:a16="http://schemas.microsoft.com/office/drawing/2014/main" id="{E7D956A4-8034-4C94-AE64-4AB1B3A6CD36}"/>
              </a:ext>
            </a:extLst>
          </p:cNvPr>
          <p:cNvCxnSpPr>
            <a:cxnSpLocks/>
            <a:stCxn id="95" idx="2"/>
          </p:cNvCxnSpPr>
          <p:nvPr/>
        </p:nvCxnSpPr>
        <p:spPr>
          <a:xfrm rot="5400000" flipH="1">
            <a:off x="5159121" y="1754772"/>
            <a:ext cx="931885" cy="5673012"/>
          </a:xfrm>
          <a:prstGeom prst="bentConnector4">
            <a:avLst>
              <a:gd name="adj1" fmla="val -24531"/>
              <a:gd name="adj2" fmla="val 7083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A4481EA0-9378-460C-9FFD-A6E21F644BE5}"/>
              </a:ext>
            </a:extLst>
          </p:cNvPr>
          <p:cNvSpPr txBox="1"/>
          <p:nvPr/>
        </p:nvSpPr>
        <p:spPr>
          <a:xfrm>
            <a:off x="7307430" y="802874"/>
            <a:ext cx="3254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openCV</a:t>
            </a:r>
            <a:r>
              <a:rPr lang="ko-KR" altLang="en-US" b="1" dirty="0"/>
              <a:t> 라이브러리</a:t>
            </a:r>
          </a:p>
        </p:txBody>
      </p:sp>
      <p:sp>
        <p:nvSpPr>
          <p:cNvPr id="154" name="순서도: 문서 153">
            <a:extLst>
              <a:ext uri="{FF2B5EF4-FFF2-40B4-BE49-F238E27FC236}">
                <a16:creationId xmlns:a16="http://schemas.microsoft.com/office/drawing/2014/main" id="{41B401FD-A60C-4624-8016-9A14440BAC64}"/>
              </a:ext>
            </a:extLst>
          </p:cNvPr>
          <p:cNvSpPr/>
          <p:nvPr/>
        </p:nvSpPr>
        <p:spPr>
          <a:xfrm>
            <a:off x="1896209" y="4591278"/>
            <a:ext cx="1779563" cy="822409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품질 좋은 이미지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9201D1F-AF60-4717-8F2D-43321EA6557A}"/>
              </a:ext>
            </a:extLst>
          </p:cNvPr>
          <p:cNvGrpSpPr/>
          <p:nvPr/>
        </p:nvGrpSpPr>
        <p:grpSpPr>
          <a:xfrm>
            <a:off x="6097710" y="1591167"/>
            <a:ext cx="4732852" cy="790277"/>
            <a:chOff x="6097710" y="1591167"/>
            <a:chExt cx="4732852" cy="790277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F36C4142-02D6-4108-8FC2-EFB656C7C65E}"/>
                </a:ext>
              </a:extLst>
            </p:cNvPr>
            <p:cNvGrpSpPr/>
            <p:nvPr/>
          </p:nvGrpSpPr>
          <p:grpSpPr>
            <a:xfrm>
              <a:off x="6097710" y="1591167"/>
              <a:ext cx="4732852" cy="790277"/>
              <a:chOff x="6097710" y="1591167"/>
              <a:chExt cx="4732852" cy="790277"/>
            </a:xfrm>
          </p:grpSpPr>
          <p:sp>
            <p:nvSpPr>
              <p:cNvPr id="148" name="직사각형 147">
                <a:extLst>
                  <a:ext uri="{FF2B5EF4-FFF2-40B4-BE49-F238E27FC236}">
                    <a16:creationId xmlns:a16="http://schemas.microsoft.com/office/drawing/2014/main" id="{0D80FA8E-053A-4683-8AD3-51C58E8CD5E2}"/>
                  </a:ext>
                </a:extLst>
              </p:cNvPr>
              <p:cNvSpPr/>
              <p:nvPr/>
            </p:nvSpPr>
            <p:spPr>
              <a:xfrm>
                <a:off x="6613954" y="1591167"/>
                <a:ext cx="3719067" cy="77526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직사각형 91">
                <a:extLst>
                  <a:ext uri="{FF2B5EF4-FFF2-40B4-BE49-F238E27FC236}">
                    <a16:creationId xmlns:a16="http://schemas.microsoft.com/office/drawing/2014/main" id="{F93D3AFE-44EF-4238-AFFF-C2D5EA02D3DB}"/>
                  </a:ext>
                </a:extLst>
              </p:cNvPr>
              <p:cNvSpPr/>
              <p:nvPr/>
            </p:nvSpPr>
            <p:spPr>
              <a:xfrm>
                <a:off x="6097710" y="1606181"/>
                <a:ext cx="4732852" cy="77526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 dirty="0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2BC3E76-A7F3-4301-B1F7-E7DE03C5B367}"/>
                </a:ext>
              </a:extLst>
            </p:cNvPr>
            <p:cNvSpPr txBox="1"/>
            <p:nvPr/>
          </p:nvSpPr>
          <p:spPr>
            <a:xfrm>
              <a:off x="6302801" y="1819939"/>
              <a:ext cx="43226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 err="1">
                  <a:solidFill>
                    <a:schemeClr val="tx1"/>
                  </a:solidFill>
                </a:rPr>
                <a:t>getPerspective</a:t>
              </a:r>
              <a:r>
                <a:rPr lang="en-US" altLang="ko-KR" dirty="0">
                  <a:solidFill>
                    <a:schemeClr val="tx1"/>
                  </a:solidFill>
                </a:rPr>
                <a:t>(Bitmap: image)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84915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2. Image</a:t>
            </a:r>
            <a:r>
              <a:rPr lang="ko-KR" altLang="en-US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Preprocessing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FFCE4B59-6011-41AB-991E-EFA3F3FF1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82" y="2031951"/>
            <a:ext cx="2193547" cy="292472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7C1C4E3-F5EB-4F27-8676-193C3D2C0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377" y="2008167"/>
            <a:ext cx="1698943" cy="2878209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47381300-2D63-4B1C-9B01-7473A482E550}"/>
              </a:ext>
            </a:extLst>
          </p:cNvPr>
          <p:cNvGrpSpPr/>
          <p:nvPr/>
        </p:nvGrpSpPr>
        <p:grpSpPr>
          <a:xfrm>
            <a:off x="5790402" y="1780680"/>
            <a:ext cx="807517" cy="3349218"/>
            <a:chOff x="5790402" y="1780680"/>
            <a:chExt cx="807517" cy="3349218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C2BAFB4C-D924-4504-98CE-4E4945B96D2E}"/>
                </a:ext>
              </a:extLst>
            </p:cNvPr>
            <p:cNvSpPr/>
            <p:nvPr/>
          </p:nvSpPr>
          <p:spPr>
            <a:xfrm>
              <a:off x="5876887" y="1780680"/>
              <a:ext cx="634546" cy="332446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78B5DD89-E990-4BD8-B253-F583B08D0F8E}"/>
                </a:ext>
              </a:extLst>
            </p:cNvPr>
            <p:cNvSpPr/>
            <p:nvPr/>
          </p:nvSpPr>
          <p:spPr>
            <a:xfrm>
              <a:off x="5790402" y="1805429"/>
              <a:ext cx="807517" cy="332446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>
                  <a:solidFill>
                    <a:schemeClr val="tx1"/>
                  </a:solidFill>
                </a:rPr>
                <a:t>grayscale</a:t>
              </a:r>
              <a:r>
                <a:rPr lang="en-US" altLang="ko-KR" sz="1100" dirty="0">
                  <a:solidFill>
                    <a:schemeClr val="tx1"/>
                  </a:solidFill>
                </a:rPr>
                <a:t>(Bitmap: image)</a:t>
              </a:r>
              <a:r>
                <a:rPr lang="en-US" altLang="ko-KR" sz="1100" dirty="0"/>
                <a:t>)</a:t>
              </a:r>
              <a:endParaRPr lang="ko-KR" altLang="en-US" sz="1100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88A3FD7-9607-4309-91D1-1BCDA6DD6739}"/>
              </a:ext>
            </a:extLst>
          </p:cNvPr>
          <p:cNvGrpSpPr/>
          <p:nvPr/>
        </p:nvGrpSpPr>
        <p:grpSpPr>
          <a:xfrm>
            <a:off x="8730838" y="1805429"/>
            <a:ext cx="1007754" cy="3324468"/>
            <a:chOff x="8730838" y="1805429"/>
            <a:chExt cx="1007754" cy="3324468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D6C605A1-ED11-4C1B-8F5A-27651564FC4B}"/>
                </a:ext>
              </a:extLst>
            </p:cNvPr>
            <p:cNvSpPr/>
            <p:nvPr/>
          </p:nvSpPr>
          <p:spPr>
            <a:xfrm>
              <a:off x="8839511" y="1805429"/>
              <a:ext cx="792751" cy="33244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73FEB1A1-7946-452C-AE56-AD1AEF9B1D8A}"/>
                </a:ext>
              </a:extLst>
            </p:cNvPr>
            <p:cNvSpPr/>
            <p:nvPr/>
          </p:nvSpPr>
          <p:spPr>
            <a:xfrm>
              <a:off x="8730838" y="1805430"/>
              <a:ext cx="1007754" cy="332446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>
                  <a:solidFill>
                    <a:schemeClr val="tx1"/>
                  </a:solidFill>
                </a:rPr>
                <a:t>binarization</a:t>
              </a:r>
              <a:r>
                <a:rPr lang="en-US" altLang="ko-KR" sz="1100" dirty="0">
                  <a:solidFill>
                    <a:schemeClr val="tx1"/>
                  </a:solidFill>
                </a:rPr>
                <a:t>(Bitmap: image)</a:t>
              </a:r>
              <a:r>
                <a:rPr lang="en-US" altLang="ko-KR" sz="1100" dirty="0"/>
                <a:t>)</a:t>
              </a:r>
              <a:endParaRPr lang="ko-KR" altLang="en-US" sz="1100" dirty="0"/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C6ADB48F-C9DB-44CF-8A8E-9A572C63FF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6001" y="2031951"/>
            <a:ext cx="1684781" cy="285421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06AA9918-58DA-4BBB-9E94-4194CF068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87909" y="2008167"/>
            <a:ext cx="1677371" cy="284166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8ADBE83-6512-4846-B9F5-49E6FDB00186}"/>
              </a:ext>
            </a:extLst>
          </p:cNvPr>
          <p:cNvSpPr txBox="1"/>
          <p:nvPr/>
        </p:nvSpPr>
        <p:spPr>
          <a:xfrm>
            <a:off x="307182" y="1501894"/>
            <a:ext cx="1013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</a:rPr>
              <a:t>INPUT</a:t>
            </a:r>
            <a:endParaRPr lang="ko-KR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076EB51-3590-4A0D-9A3F-8E51A1D6360D}"/>
              </a:ext>
            </a:extLst>
          </p:cNvPr>
          <p:cNvSpPr txBox="1"/>
          <p:nvPr/>
        </p:nvSpPr>
        <p:spPr>
          <a:xfrm>
            <a:off x="10087909" y="1501894"/>
            <a:ext cx="1241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</a:rPr>
              <a:t>OUTPUT</a:t>
            </a:r>
            <a:endParaRPr lang="ko-KR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D19122EB-102E-4627-8484-C1AAEF49FA47}"/>
              </a:ext>
            </a:extLst>
          </p:cNvPr>
          <p:cNvGrpSpPr/>
          <p:nvPr/>
        </p:nvGrpSpPr>
        <p:grpSpPr>
          <a:xfrm>
            <a:off x="2728812" y="1780680"/>
            <a:ext cx="906484" cy="3324469"/>
            <a:chOff x="6097710" y="1606181"/>
            <a:chExt cx="4732852" cy="775263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1B1C7668-ED01-4915-B408-508732837250}"/>
                </a:ext>
              </a:extLst>
            </p:cNvPr>
            <p:cNvGrpSpPr/>
            <p:nvPr/>
          </p:nvGrpSpPr>
          <p:grpSpPr>
            <a:xfrm>
              <a:off x="6097710" y="1606181"/>
              <a:ext cx="4732852" cy="775263"/>
              <a:chOff x="6097710" y="1606181"/>
              <a:chExt cx="4732852" cy="775263"/>
            </a:xfrm>
          </p:grpSpPr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263286B7-7BC3-4957-9D3C-F2F3BAE3BA62}"/>
                  </a:ext>
                </a:extLst>
              </p:cNvPr>
              <p:cNvSpPr/>
              <p:nvPr/>
            </p:nvSpPr>
            <p:spPr>
              <a:xfrm>
                <a:off x="6693454" y="1606181"/>
                <a:ext cx="3719068" cy="77526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517E54DA-1B0D-45DA-BBCF-0045790CC35A}"/>
                  </a:ext>
                </a:extLst>
              </p:cNvPr>
              <p:cNvSpPr/>
              <p:nvPr/>
            </p:nvSpPr>
            <p:spPr>
              <a:xfrm>
                <a:off x="6097710" y="1606181"/>
                <a:ext cx="4732852" cy="77526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 dirty="0"/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D74037C-01B1-4D3E-B2D5-95D9CAC7AB5F}"/>
                </a:ext>
              </a:extLst>
            </p:cNvPr>
            <p:cNvSpPr txBox="1"/>
            <p:nvPr/>
          </p:nvSpPr>
          <p:spPr>
            <a:xfrm>
              <a:off x="6259319" y="1896410"/>
              <a:ext cx="4322676" cy="1794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100" b="1" dirty="0" err="1"/>
                <a:t>g</a:t>
              </a:r>
              <a:r>
                <a:rPr lang="en-US" altLang="ko-KR" sz="1100" b="1" dirty="0" err="1">
                  <a:solidFill>
                    <a:schemeClr val="tx1"/>
                  </a:solidFill>
                </a:rPr>
                <a:t>etPerspective</a:t>
              </a:r>
              <a:endParaRPr lang="en-US" altLang="ko-KR" sz="11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(Bitmap: image)</a:t>
              </a:r>
              <a:r>
                <a:rPr lang="en-US" altLang="ko-KR" sz="1100" dirty="0"/>
                <a:t>)</a:t>
              </a:r>
              <a:endParaRPr lang="ko-KR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809400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TECHNOLOGY FLOW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11C943E-A022-4A22-8D26-8995E1B85215}"/>
              </a:ext>
            </a:extLst>
          </p:cNvPr>
          <p:cNvSpPr/>
          <p:nvPr/>
        </p:nvSpPr>
        <p:spPr>
          <a:xfrm>
            <a:off x="1690509" y="2020876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접근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42E1171-13B6-4C84-A19E-E66594301300}"/>
              </a:ext>
            </a:extLst>
          </p:cNvPr>
          <p:cNvSpPr/>
          <p:nvPr/>
        </p:nvSpPr>
        <p:spPr>
          <a:xfrm>
            <a:off x="1674231" y="2562401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갤러리 접근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A8CB79B6-EBC8-4AEE-B34F-81B8C540B89B}"/>
              </a:ext>
            </a:extLst>
          </p:cNvPr>
          <p:cNvSpPr/>
          <p:nvPr/>
        </p:nvSpPr>
        <p:spPr>
          <a:xfrm>
            <a:off x="1413782" y="1503027"/>
            <a:ext cx="2147155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권한 설정</a:t>
            </a:r>
          </a:p>
        </p:txBody>
      </p:sp>
      <p:sp>
        <p:nvSpPr>
          <p:cNvPr id="55" name="화살표: 오른쪽 54">
            <a:extLst>
              <a:ext uri="{FF2B5EF4-FFF2-40B4-BE49-F238E27FC236}">
                <a16:creationId xmlns:a16="http://schemas.microsoft.com/office/drawing/2014/main" id="{6CAB48C8-5571-4133-BE45-5D78564A1296}"/>
              </a:ext>
            </a:extLst>
          </p:cNvPr>
          <p:cNvSpPr/>
          <p:nvPr/>
        </p:nvSpPr>
        <p:spPr>
          <a:xfrm rot="5400000">
            <a:off x="2167160" y="3515726"/>
            <a:ext cx="577047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FEEB35AD-CD6F-492A-8E2F-3F1CEE67DC70}"/>
              </a:ext>
            </a:extLst>
          </p:cNvPr>
          <p:cNvGrpSpPr/>
          <p:nvPr/>
        </p:nvGrpSpPr>
        <p:grpSpPr>
          <a:xfrm>
            <a:off x="1551202" y="4214548"/>
            <a:ext cx="1922819" cy="2293003"/>
            <a:chOff x="1494592" y="4074121"/>
            <a:chExt cx="2563958" cy="2370863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F120ACF2-6FFF-4B45-9893-55C7BE635AF8}"/>
                </a:ext>
              </a:extLst>
            </p:cNvPr>
            <p:cNvSpPr/>
            <p:nvPr/>
          </p:nvSpPr>
          <p:spPr>
            <a:xfrm>
              <a:off x="1933245" y="5186157"/>
              <a:ext cx="1669527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이진화</a:t>
              </a: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65F97CEF-603F-47BB-849E-FD9479D0F3CB}"/>
                </a:ext>
              </a:extLst>
            </p:cNvPr>
            <p:cNvSpPr/>
            <p:nvPr/>
          </p:nvSpPr>
          <p:spPr>
            <a:xfrm>
              <a:off x="1694432" y="4637904"/>
              <a:ext cx="2147155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grayscale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2DCB584E-2C39-431B-988F-108D9B548E8D}"/>
                </a:ext>
              </a:extLst>
            </p:cNvPr>
            <p:cNvSpPr/>
            <p:nvPr/>
          </p:nvSpPr>
          <p:spPr>
            <a:xfrm>
              <a:off x="1879005" y="5687658"/>
              <a:ext cx="1778006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기울기</a:t>
              </a:r>
              <a:r>
                <a:rPr lang="en-US" altLang="ko-KR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</a:rPr>
                <a:t>보정</a:t>
              </a:r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4081EA4C-934E-438E-9F04-F44C3E3B27B9}"/>
                </a:ext>
              </a:extLst>
            </p:cNvPr>
            <p:cNvSpPr/>
            <p:nvPr/>
          </p:nvSpPr>
          <p:spPr>
            <a:xfrm>
              <a:off x="1494592" y="4271874"/>
              <a:ext cx="2563958" cy="2173110"/>
            </a:xfrm>
            <a:prstGeom prst="roundRect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C0302269-139F-4F55-9B68-3A702739059B}"/>
                </a:ext>
              </a:extLst>
            </p:cNvPr>
            <p:cNvSpPr/>
            <p:nvPr/>
          </p:nvSpPr>
          <p:spPr>
            <a:xfrm>
              <a:off x="1694432" y="4074121"/>
              <a:ext cx="2147155" cy="33594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이미지 </a:t>
              </a:r>
              <a:r>
                <a:rPr lang="ko-KR" altLang="en-US" sz="1600" dirty="0" err="1">
                  <a:solidFill>
                    <a:schemeClr val="tx1"/>
                  </a:solidFill>
                </a:rPr>
                <a:t>전처리</a:t>
              </a:r>
              <a:r>
                <a:rPr lang="ko-KR" altLang="en-US" sz="1600" dirty="0">
                  <a:solidFill>
                    <a:schemeClr val="tx1"/>
                  </a:solidFill>
                </a:rPr>
                <a:t> </a:t>
              </a:r>
            </a:p>
          </p:txBody>
        </p:sp>
      </p:grp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90CDB6CF-76FA-449B-8516-058D31033DB0}"/>
              </a:ext>
            </a:extLst>
          </p:cNvPr>
          <p:cNvSpPr/>
          <p:nvPr/>
        </p:nvSpPr>
        <p:spPr>
          <a:xfrm>
            <a:off x="1254438" y="1074553"/>
            <a:ext cx="2509115" cy="210174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66F142D-62FC-4DF1-81AE-90E835A0A928}"/>
              </a:ext>
            </a:extLst>
          </p:cNvPr>
          <p:cNvSpPr/>
          <p:nvPr/>
        </p:nvSpPr>
        <p:spPr>
          <a:xfrm>
            <a:off x="1551202" y="894402"/>
            <a:ext cx="1872314" cy="38325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갤러리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B1CE756-7027-4912-8C1B-6C6DCDAC35E3}"/>
              </a:ext>
            </a:extLst>
          </p:cNvPr>
          <p:cNvGrpSpPr/>
          <p:nvPr/>
        </p:nvGrpSpPr>
        <p:grpSpPr>
          <a:xfrm>
            <a:off x="4605444" y="2412702"/>
            <a:ext cx="2017216" cy="2200434"/>
            <a:chOff x="4605444" y="2412702"/>
            <a:chExt cx="2017216" cy="2200434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D9F05A76-1390-49BF-8DD3-BFF135F88189}"/>
                </a:ext>
              </a:extLst>
            </p:cNvPr>
            <p:cNvSpPr/>
            <p:nvPr/>
          </p:nvSpPr>
          <p:spPr>
            <a:xfrm>
              <a:off x="4773666" y="3013641"/>
              <a:ext cx="1669527" cy="326171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OCR </a:t>
              </a:r>
              <a:r>
                <a:rPr lang="ko-KR" altLang="en-US" sz="1600" dirty="0">
                  <a:solidFill>
                    <a:schemeClr val="tx1"/>
                  </a:solidFill>
                </a:rPr>
                <a:t>구현</a:t>
              </a: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483F479C-6673-4163-8AE7-46ED16712BE1}"/>
                </a:ext>
              </a:extLst>
            </p:cNvPr>
            <p:cNvSpPr/>
            <p:nvPr/>
          </p:nvSpPr>
          <p:spPr>
            <a:xfrm>
              <a:off x="4776607" y="3495202"/>
              <a:ext cx="1669527" cy="326171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텍스트 추출</a:t>
              </a:r>
            </a:p>
          </p:txBody>
        </p:sp>
        <p:sp>
          <p:nvSpPr>
            <p:cNvPr id="64" name="사각형: 둥근 모서리 63">
              <a:extLst>
                <a:ext uri="{FF2B5EF4-FFF2-40B4-BE49-F238E27FC236}">
                  <a16:creationId xmlns:a16="http://schemas.microsoft.com/office/drawing/2014/main" id="{28A9F833-3BA0-4C7D-ADDC-78117A17EFEE}"/>
                </a:ext>
              </a:extLst>
            </p:cNvPr>
            <p:cNvSpPr/>
            <p:nvPr/>
          </p:nvSpPr>
          <p:spPr>
            <a:xfrm>
              <a:off x="4605444" y="2511391"/>
              <a:ext cx="2017216" cy="2101745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AB614993-D37E-4A2C-B0BC-2A6D8CA1C153}"/>
                </a:ext>
              </a:extLst>
            </p:cNvPr>
            <p:cNvSpPr/>
            <p:nvPr/>
          </p:nvSpPr>
          <p:spPr>
            <a:xfrm>
              <a:off x="4644442" y="2412702"/>
              <a:ext cx="1108738" cy="32617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OCR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66" name="화살표: 오른쪽 65">
            <a:extLst>
              <a:ext uri="{FF2B5EF4-FFF2-40B4-BE49-F238E27FC236}">
                <a16:creationId xmlns:a16="http://schemas.microsoft.com/office/drawing/2014/main" id="{05FC9E6A-A6A4-4605-80E0-A3BA3BD710B2}"/>
              </a:ext>
            </a:extLst>
          </p:cNvPr>
          <p:cNvSpPr/>
          <p:nvPr/>
        </p:nvSpPr>
        <p:spPr>
          <a:xfrm rot="19427304">
            <a:off x="3681702" y="4691667"/>
            <a:ext cx="621941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7" name="화살표: 오른쪽 66">
            <a:extLst>
              <a:ext uri="{FF2B5EF4-FFF2-40B4-BE49-F238E27FC236}">
                <a16:creationId xmlns:a16="http://schemas.microsoft.com/office/drawing/2014/main" id="{5FCBB1EA-C273-4AB1-8A97-914E149EC5F3}"/>
              </a:ext>
            </a:extLst>
          </p:cNvPr>
          <p:cNvSpPr/>
          <p:nvPr/>
        </p:nvSpPr>
        <p:spPr>
          <a:xfrm>
            <a:off x="6988305" y="3644911"/>
            <a:ext cx="577047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FDBCA1C9-C9A9-4834-ACA0-B37E8C4F89A6}"/>
              </a:ext>
            </a:extLst>
          </p:cNvPr>
          <p:cNvGrpSpPr/>
          <p:nvPr/>
        </p:nvGrpSpPr>
        <p:grpSpPr>
          <a:xfrm>
            <a:off x="7875232" y="1934519"/>
            <a:ext cx="3452325" cy="3499575"/>
            <a:chOff x="7875232" y="1934519"/>
            <a:chExt cx="3452325" cy="3499575"/>
          </a:xfrm>
        </p:grpSpPr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C4FBD918-BF5D-4788-967F-48DCF05DCDD4}"/>
                </a:ext>
              </a:extLst>
            </p:cNvPr>
            <p:cNvSpPr/>
            <p:nvPr/>
          </p:nvSpPr>
          <p:spPr>
            <a:xfrm>
              <a:off x="8046634" y="4703658"/>
              <a:ext cx="3096019" cy="336105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추출 품목 </a:t>
              </a:r>
              <a:r>
                <a:rPr lang="en-US" altLang="ko-KR" sz="1600" dirty="0" err="1">
                  <a:solidFill>
                    <a:schemeClr val="tx1"/>
                  </a:solidFill>
                </a:rPr>
                <a:t>recyclerView</a:t>
              </a:r>
              <a:r>
                <a:rPr lang="ko-KR" altLang="en-US" sz="1600" dirty="0">
                  <a:solidFill>
                    <a:schemeClr val="tx1"/>
                  </a:solidFill>
                </a:rPr>
                <a:t>로 표현</a:t>
              </a:r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1F8CB09A-1C25-4B7A-A10C-42CD41ADF4A6}"/>
                </a:ext>
              </a:extLst>
            </p:cNvPr>
            <p:cNvSpPr/>
            <p:nvPr/>
          </p:nvSpPr>
          <p:spPr>
            <a:xfrm>
              <a:off x="8222399" y="2556264"/>
              <a:ext cx="2757989" cy="326171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텍스트 문장단위로 </a:t>
              </a:r>
              <a:r>
                <a:rPr lang="en-US" altLang="ko-KR" sz="1600" dirty="0">
                  <a:solidFill>
                    <a:schemeClr val="tx1"/>
                  </a:solidFill>
                </a:rPr>
                <a:t>split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0730DC04-C8BD-4B95-B0E6-6C2240187F77}"/>
                </a:ext>
              </a:extLst>
            </p:cNvPr>
            <p:cNvSpPr/>
            <p:nvPr/>
          </p:nvSpPr>
          <p:spPr>
            <a:xfrm>
              <a:off x="8105597" y="3064764"/>
              <a:ext cx="2991592" cy="386913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DB</a:t>
              </a:r>
              <a:r>
                <a:rPr lang="ko-KR" altLang="en-US" sz="1600" dirty="0">
                  <a:solidFill>
                    <a:schemeClr val="tx1"/>
                  </a:solidFill>
                </a:rPr>
                <a:t>의 </a:t>
              </a:r>
              <a:r>
                <a:rPr lang="en-US" altLang="ko-KR" sz="1600" dirty="0">
                  <a:solidFill>
                    <a:schemeClr val="tx1"/>
                  </a:solidFill>
                </a:rPr>
                <a:t>“</a:t>
              </a:r>
              <a:r>
                <a:rPr lang="ko-KR" altLang="en-US" sz="1600" dirty="0">
                  <a:solidFill>
                    <a:schemeClr val="tx1"/>
                  </a:solidFill>
                </a:rPr>
                <a:t>품목명</a:t>
              </a:r>
              <a:r>
                <a:rPr lang="en-US" altLang="ko-KR" sz="1600" dirty="0">
                  <a:solidFill>
                    <a:schemeClr val="tx1"/>
                  </a:solidFill>
                </a:rPr>
                <a:t>”</a:t>
              </a:r>
              <a:r>
                <a:rPr lang="ko-KR" altLang="en-US" sz="1600" dirty="0">
                  <a:solidFill>
                    <a:schemeClr val="tx1"/>
                  </a:solidFill>
                </a:rPr>
                <a:t>으로 필터링</a:t>
              </a: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18EC6413-4DEB-46ED-80E6-D06B5C02F606}"/>
                </a:ext>
              </a:extLst>
            </p:cNvPr>
            <p:cNvSpPr/>
            <p:nvPr/>
          </p:nvSpPr>
          <p:spPr>
            <a:xfrm>
              <a:off x="8053383" y="3634006"/>
              <a:ext cx="3096019" cy="675779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필터링 된 값이 있으면 </a:t>
              </a:r>
              <a:r>
                <a:rPr lang="en-US" altLang="ko-KR" sz="1600" dirty="0">
                  <a:solidFill>
                    <a:schemeClr val="tx1"/>
                  </a:solidFill>
                </a:rPr>
                <a:t>DB</a:t>
              </a:r>
              <a:r>
                <a:rPr lang="ko-KR" altLang="en-US" sz="1600" dirty="0">
                  <a:solidFill>
                    <a:schemeClr val="tx1"/>
                  </a:solidFill>
                </a:rPr>
                <a:t>의 </a:t>
              </a:r>
              <a:r>
                <a:rPr lang="en-US" altLang="ko-KR" sz="1600" dirty="0">
                  <a:solidFill>
                    <a:schemeClr val="tx1"/>
                  </a:solidFill>
                </a:rPr>
                <a:t>＂</a:t>
              </a:r>
              <a:r>
                <a:rPr lang="ko-KR" altLang="en-US" sz="1600" dirty="0">
                  <a:solidFill>
                    <a:schemeClr val="tx1"/>
                  </a:solidFill>
                </a:rPr>
                <a:t>품목명</a:t>
              </a:r>
              <a:r>
                <a:rPr lang="en-US" altLang="ko-KR" sz="1600" dirty="0">
                  <a:solidFill>
                    <a:schemeClr val="tx1"/>
                  </a:solidFill>
                </a:rPr>
                <a:t>”</a:t>
              </a:r>
              <a:r>
                <a:rPr lang="ko-KR" altLang="en-US" sz="1600" dirty="0">
                  <a:solidFill>
                    <a:schemeClr val="tx1"/>
                  </a:solidFill>
                </a:rPr>
                <a:t>을</a:t>
              </a:r>
              <a:r>
                <a:rPr lang="en-US" altLang="ko-KR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</a:rPr>
                <a:t>가져옴</a:t>
              </a:r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F57E3770-B31C-4E0C-8E2F-7B0B96DFFD26}"/>
                </a:ext>
              </a:extLst>
            </p:cNvPr>
            <p:cNvSpPr/>
            <p:nvPr/>
          </p:nvSpPr>
          <p:spPr>
            <a:xfrm>
              <a:off x="7875232" y="2116848"/>
              <a:ext cx="3452325" cy="3317246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3FD20010-57FF-4E95-AE80-503C33D7F307}"/>
                </a:ext>
              </a:extLst>
            </p:cNvPr>
            <p:cNvSpPr/>
            <p:nvPr/>
          </p:nvSpPr>
          <p:spPr>
            <a:xfrm>
              <a:off x="8578479" y="1934519"/>
              <a:ext cx="2083658" cy="32617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후처리 </a:t>
              </a:r>
              <a:r>
                <a:rPr lang="en-US" altLang="ko-KR" sz="1600" dirty="0">
                  <a:solidFill>
                    <a:schemeClr val="tx1"/>
                  </a:solidFill>
                </a:rPr>
                <a:t>: </a:t>
              </a:r>
              <a:r>
                <a:rPr lang="ko-KR" altLang="en-US" sz="1600" dirty="0">
                  <a:solidFill>
                    <a:schemeClr val="tx1"/>
                  </a:solidFill>
                </a:rPr>
                <a:t>키워드추출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4440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504D3E4-E3C5-4989-867B-3553DA6A4741}"/>
              </a:ext>
            </a:extLst>
          </p:cNvPr>
          <p:cNvGrpSpPr/>
          <p:nvPr/>
        </p:nvGrpSpPr>
        <p:grpSpPr>
          <a:xfrm>
            <a:off x="1340719" y="2092097"/>
            <a:ext cx="2017216" cy="2200434"/>
            <a:chOff x="1340719" y="2092097"/>
            <a:chExt cx="2017216" cy="220043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739BE8B-E605-4718-BF88-921826C309A8}"/>
                </a:ext>
              </a:extLst>
            </p:cNvPr>
            <p:cNvSpPr/>
            <p:nvPr/>
          </p:nvSpPr>
          <p:spPr>
            <a:xfrm>
              <a:off x="1508941" y="2693036"/>
              <a:ext cx="1669527" cy="326171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OCR </a:t>
              </a:r>
              <a:r>
                <a:rPr lang="ko-KR" altLang="en-US" sz="1600" dirty="0">
                  <a:solidFill>
                    <a:schemeClr val="tx1"/>
                  </a:solidFill>
                </a:rPr>
                <a:t>구현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7B563D4-8881-4D6F-9051-85765516A240}"/>
                </a:ext>
              </a:extLst>
            </p:cNvPr>
            <p:cNvSpPr/>
            <p:nvPr/>
          </p:nvSpPr>
          <p:spPr>
            <a:xfrm>
              <a:off x="1511882" y="3174597"/>
              <a:ext cx="1669527" cy="326171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텍스트 추출</a:t>
              </a: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5FF31C76-499D-48D8-AD94-CF1A366918E3}"/>
                </a:ext>
              </a:extLst>
            </p:cNvPr>
            <p:cNvSpPr/>
            <p:nvPr/>
          </p:nvSpPr>
          <p:spPr>
            <a:xfrm>
              <a:off x="1340719" y="2190786"/>
              <a:ext cx="2017216" cy="2101745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894B99F6-5E2A-4A60-849E-4877BCCFDD59}"/>
                </a:ext>
              </a:extLst>
            </p:cNvPr>
            <p:cNvSpPr/>
            <p:nvPr/>
          </p:nvSpPr>
          <p:spPr>
            <a:xfrm>
              <a:off x="1379717" y="2092097"/>
              <a:ext cx="1108738" cy="32617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OCR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3. OCR 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A22657A-E8AC-42AE-ADDE-E6C92DB9FD35}"/>
              </a:ext>
            </a:extLst>
          </p:cNvPr>
          <p:cNvSpPr txBox="1"/>
          <p:nvPr/>
        </p:nvSpPr>
        <p:spPr>
          <a:xfrm>
            <a:off x="5486400" y="1769706"/>
            <a:ext cx="41885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Tesserate</a:t>
            </a:r>
            <a:r>
              <a:rPr lang="en-US" altLang="ko-KR" dirty="0"/>
              <a:t>  : </a:t>
            </a:r>
            <a:r>
              <a:rPr lang="ko-KR" altLang="en-US" dirty="0"/>
              <a:t>오프라인 문자인식 기법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986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F5653F31-B096-4E25-8FA0-8A836FF70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480" y="1913105"/>
            <a:ext cx="1602888" cy="2716678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7C6326EF-C831-48A1-8369-2FF647262886}"/>
              </a:ext>
            </a:extLst>
          </p:cNvPr>
          <p:cNvSpPr/>
          <p:nvPr/>
        </p:nvSpPr>
        <p:spPr>
          <a:xfrm>
            <a:off x="4382956" y="2712962"/>
            <a:ext cx="427607" cy="392023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BF806A-70CE-4ADF-9511-C5D2BEB67E44}"/>
              </a:ext>
            </a:extLst>
          </p:cNvPr>
          <p:cNvSpPr/>
          <p:nvPr/>
        </p:nvSpPr>
        <p:spPr>
          <a:xfrm>
            <a:off x="4991233" y="2711470"/>
            <a:ext cx="1805127" cy="487530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품목 추출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E0EF036-E4F6-4DB3-9A4D-C39D4FF3CBAD}"/>
              </a:ext>
            </a:extLst>
          </p:cNvPr>
          <p:cNvSpPr/>
          <p:nvPr/>
        </p:nvSpPr>
        <p:spPr>
          <a:xfrm>
            <a:off x="7044878" y="2729722"/>
            <a:ext cx="427607" cy="392023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044DDB3-BE61-47DF-81EC-29F2EE42B9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4433" r="293"/>
          <a:stretch/>
        </p:blipFill>
        <p:spPr>
          <a:xfrm>
            <a:off x="7841327" y="1086115"/>
            <a:ext cx="2393139" cy="407126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3DED65A-DF53-444C-A612-0A5FCA3BB9DB}"/>
              </a:ext>
            </a:extLst>
          </p:cNvPr>
          <p:cNvSpPr txBox="1"/>
          <p:nvPr/>
        </p:nvSpPr>
        <p:spPr>
          <a:xfrm>
            <a:off x="5990826" y="5294117"/>
            <a:ext cx="60941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소비기한 제공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/>
              <a:t>품목 관리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DC20CF-D2B1-4984-A807-D68590D3A455}"/>
              </a:ext>
            </a:extLst>
          </p:cNvPr>
          <p:cNvSpPr txBox="1"/>
          <p:nvPr/>
        </p:nvSpPr>
        <p:spPr>
          <a:xfrm>
            <a:off x="156854" y="4743028"/>
            <a:ext cx="60941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영수증 촬영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6656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3. OCR 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A22657A-E8AC-42AE-ADDE-E6C92DB9FD35}"/>
              </a:ext>
            </a:extLst>
          </p:cNvPr>
          <p:cNvSpPr txBox="1"/>
          <p:nvPr/>
        </p:nvSpPr>
        <p:spPr>
          <a:xfrm>
            <a:off x="5218605" y="2168506"/>
            <a:ext cx="64145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666666"/>
                </a:solidFill>
                <a:effectLst/>
                <a:latin typeface="Noto Sans" panose="020B0502040504020204" pitchFamily="34" charset="0"/>
              </a:rPr>
              <a:t>원래의 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" panose="020B0502040504020204" pitchFamily="34" charset="0"/>
              </a:rPr>
              <a:t>text image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" panose="020B0502040504020204" pitchFamily="34" charset="0"/>
              </a:rPr>
              <a:t>에 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" panose="020B0502040504020204" pitchFamily="34" charset="0"/>
              </a:rPr>
              <a:t>out line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" panose="020B0502040504020204" pitchFamily="34" charset="0"/>
              </a:rPr>
              <a:t>을 생성</a:t>
            </a:r>
            <a:endParaRPr lang="en-US" altLang="ko-KR" b="0" i="0" dirty="0">
              <a:solidFill>
                <a:srgbClr val="666666"/>
              </a:solidFill>
              <a:effectLst/>
              <a:latin typeface="Noto Sans" panose="020B050204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666666"/>
              </a:solidFill>
              <a:effectLst/>
              <a:latin typeface="Noto Sans" panose="020B050204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666666"/>
                </a:solidFill>
                <a:effectLst/>
                <a:latin typeface="Noto Sans" panose="020B0502040504020204" pitchFamily="34" charset="0"/>
              </a:rPr>
              <a:t>방향성을 정하고 방향성에 따라 다각형에 근접하게 추출</a:t>
            </a:r>
            <a:endParaRPr lang="en-US" altLang="ko-KR" b="0" i="0" dirty="0">
              <a:solidFill>
                <a:srgbClr val="666666"/>
              </a:solidFill>
              <a:effectLst/>
              <a:latin typeface="Noto Sans" panose="020B050204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666666"/>
              </a:solidFill>
              <a:effectLst/>
              <a:latin typeface="Noto Sans" panose="020B050204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666666"/>
                </a:solidFill>
                <a:effectLst/>
                <a:latin typeface="Noto Sans" panose="020B0502040504020204" pitchFamily="34" charset="0"/>
              </a:rPr>
              <a:t>Tesseract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Noto Sans" panose="020B0502040504020204" pitchFamily="34" charset="0"/>
              </a:rPr>
              <a:t>데이터 베이스 검색을 통하여 특징점이 비슷한 문자들과 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Noto Sans" panose="020B0502040504020204" pitchFamily="34" charset="0"/>
              </a:rPr>
              <a:t>Template Matching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666666"/>
              </a:solidFill>
              <a:effectLst/>
              <a:latin typeface="Noto Sans" panose="020B050204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666666"/>
                </a:solidFill>
                <a:effectLst/>
                <a:latin typeface="Noto Sans" panose="020B0502040504020204" pitchFamily="34" charset="0"/>
              </a:rPr>
              <a:t>특징점과 원본 이미지와의 오차율이 가장 낮은 문자를 선택</a:t>
            </a:r>
            <a:br>
              <a:rPr lang="ko-KR" altLang="en-US" dirty="0"/>
            </a:br>
            <a:br>
              <a:rPr lang="ko-KR" altLang="en-US" dirty="0"/>
            </a:b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25AE836-E230-4EE7-BA27-CC33835ECF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33" b="7697"/>
          <a:stretch/>
        </p:blipFill>
        <p:spPr>
          <a:xfrm>
            <a:off x="1286349" y="3429000"/>
            <a:ext cx="3233102" cy="118690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CF6E04-70E2-4C21-BBEB-8B3D1A693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46" y="1697938"/>
            <a:ext cx="3712845" cy="1179374"/>
          </a:xfrm>
          <a:prstGeom prst="rect">
            <a:avLst/>
          </a:prstGeom>
        </p:spPr>
      </p:pic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6DC351B5-C5B5-4728-A94C-896416249440}"/>
              </a:ext>
            </a:extLst>
          </p:cNvPr>
          <p:cNvSpPr/>
          <p:nvPr/>
        </p:nvSpPr>
        <p:spPr>
          <a:xfrm flipH="1">
            <a:off x="2786060" y="2936492"/>
            <a:ext cx="233680" cy="513080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666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504D3E4-E3C5-4989-867B-3553DA6A4741}"/>
              </a:ext>
            </a:extLst>
          </p:cNvPr>
          <p:cNvGrpSpPr/>
          <p:nvPr/>
        </p:nvGrpSpPr>
        <p:grpSpPr>
          <a:xfrm>
            <a:off x="1340719" y="2092097"/>
            <a:ext cx="2017216" cy="2200434"/>
            <a:chOff x="1340719" y="2092097"/>
            <a:chExt cx="2017216" cy="220043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739BE8B-E605-4718-BF88-921826C309A8}"/>
                </a:ext>
              </a:extLst>
            </p:cNvPr>
            <p:cNvSpPr/>
            <p:nvPr/>
          </p:nvSpPr>
          <p:spPr>
            <a:xfrm>
              <a:off x="1508941" y="2693036"/>
              <a:ext cx="1669527" cy="326171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OCR </a:t>
              </a:r>
              <a:r>
                <a:rPr lang="ko-KR" altLang="en-US" sz="1600" dirty="0">
                  <a:solidFill>
                    <a:schemeClr val="tx1"/>
                  </a:solidFill>
                </a:rPr>
                <a:t>구현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7B563D4-8881-4D6F-9051-85765516A240}"/>
                </a:ext>
              </a:extLst>
            </p:cNvPr>
            <p:cNvSpPr/>
            <p:nvPr/>
          </p:nvSpPr>
          <p:spPr>
            <a:xfrm>
              <a:off x="1511882" y="3174597"/>
              <a:ext cx="1669527" cy="326171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텍스트 추출</a:t>
              </a: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5FF31C76-499D-48D8-AD94-CF1A366918E3}"/>
                </a:ext>
              </a:extLst>
            </p:cNvPr>
            <p:cNvSpPr/>
            <p:nvPr/>
          </p:nvSpPr>
          <p:spPr>
            <a:xfrm>
              <a:off x="1340719" y="2190786"/>
              <a:ext cx="2017216" cy="2101745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894B99F6-5E2A-4A60-849E-4877BCCFDD59}"/>
                </a:ext>
              </a:extLst>
            </p:cNvPr>
            <p:cNvSpPr/>
            <p:nvPr/>
          </p:nvSpPr>
          <p:spPr>
            <a:xfrm>
              <a:off x="1379717" y="2092097"/>
              <a:ext cx="1108738" cy="32617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OCR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3. OCR 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A22657A-E8AC-42AE-ADDE-E6C92DB9FD35}"/>
              </a:ext>
            </a:extLst>
          </p:cNvPr>
          <p:cNvSpPr txBox="1"/>
          <p:nvPr/>
        </p:nvSpPr>
        <p:spPr>
          <a:xfrm>
            <a:off x="5699760" y="1942895"/>
            <a:ext cx="454284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Tesserate</a:t>
            </a:r>
            <a:r>
              <a:rPr lang="en-US" altLang="ko-KR" dirty="0"/>
              <a:t>  : OCR</a:t>
            </a:r>
            <a:r>
              <a:rPr lang="ko-KR" altLang="en-US" dirty="0"/>
              <a:t> 오픈소스 라이브러리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Tesserate</a:t>
            </a:r>
            <a:r>
              <a:rPr lang="en-US" altLang="ko-KR" dirty="0"/>
              <a:t> </a:t>
            </a:r>
            <a:r>
              <a:rPr lang="ko-KR" altLang="en-US" dirty="0"/>
              <a:t>사용을 위한 라이브러리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Tesserate</a:t>
            </a:r>
            <a:r>
              <a:rPr lang="en-US" altLang="ko-KR" dirty="0"/>
              <a:t> DB</a:t>
            </a:r>
            <a:r>
              <a:rPr lang="ko-KR" altLang="en-US" dirty="0"/>
              <a:t>가 되는 </a:t>
            </a:r>
            <a:r>
              <a:rPr lang="en-US" altLang="ko-KR" dirty="0"/>
              <a:t>training data </a:t>
            </a:r>
            <a:r>
              <a:rPr lang="ko-KR" altLang="en-US" dirty="0"/>
              <a:t>학습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텍스트 추출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98119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82" name="그림 81">
            <a:extLst>
              <a:ext uri="{FF2B5EF4-FFF2-40B4-BE49-F238E27FC236}">
                <a16:creationId xmlns:a16="http://schemas.microsoft.com/office/drawing/2014/main" id="{674569DA-4030-4864-BC2C-47551CDA60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450" y="1146980"/>
            <a:ext cx="10581099" cy="486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0855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D3244B0-87DF-48D5-806C-6F5FFF150D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7785" y="1204346"/>
            <a:ext cx="4389120" cy="3077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implementation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'com.rmtheis:tess-two:9.1.0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'</a:t>
            </a: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C4374B-A2E7-48D6-B405-E299A89584C5}"/>
              </a:ext>
            </a:extLst>
          </p:cNvPr>
          <p:cNvSpPr txBox="1"/>
          <p:nvPr/>
        </p:nvSpPr>
        <p:spPr>
          <a:xfrm>
            <a:off x="6741007" y="724665"/>
            <a:ext cx="2829275" cy="334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600" b="1" kern="1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Build.gradle</a:t>
            </a:r>
            <a:r>
              <a:rPr lang="en-US" altLang="ko-KR" sz="16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(:app)</a:t>
            </a:r>
            <a:endParaRPr lang="ko-KR" altLang="ko-KR" sz="1600" b="1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0BB5905-2296-4561-8383-C1F1CFEAD5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7785" y="2193939"/>
            <a:ext cx="4705421" cy="3077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com.googlecode.tesseract.android.TessBaseAPI</a:t>
            </a:r>
            <a:endParaRPr kumimoji="0" lang="ko-KR" altLang="ko-KR" sz="3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2BE9AC-34B5-464D-8425-91085F9B6816}"/>
              </a:ext>
            </a:extLst>
          </p:cNvPr>
          <p:cNvSpPr txBox="1"/>
          <p:nvPr/>
        </p:nvSpPr>
        <p:spPr>
          <a:xfrm>
            <a:off x="6744682" y="1714258"/>
            <a:ext cx="2829275" cy="334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600" b="1" kern="1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OCRActivity</a:t>
            </a:r>
            <a:endParaRPr lang="ko-KR" altLang="ko-KR" sz="2000" b="1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4420029-B680-4735-8E4A-D0B307FE4C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7785" y="2524194"/>
            <a:ext cx="2591672" cy="3077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lateinit var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tess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TessBaseAPI</a:t>
            </a:r>
            <a:endParaRPr kumimoji="0" lang="ko-KR" altLang="ko-KR" sz="3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EF9822E-9072-4E49-91F8-AD278A0A3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685" y="4131077"/>
            <a:ext cx="2419350" cy="1685925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A8CDD52-69BF-4650-B3EC-D02B91DECCCE}"/>
              </a:ext>
            </a:extLst>
          </p:cNvPr>
          <p:cNvSpPr/>
          <p:nvPr/>
        </p:nvSpPr>
        <p:spPr>
          <a:xfrm>
            <a:off x="6389981" y="564578"/>
            <a:ext cx="5293360" cy="272726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55158062-A0F1-45F9-9486-22534FC322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57" y="2006071"/>
            <a:ext cx="5787689" cy="2662574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97CBA264-0740-40B1-A2BA-D4E64BDE0B26}"/>
              </a:ext>
            </a:extLst>
          </p:cNvPr>
          <p:cNvSpPr/>
          <p:nvPr/>
        </p:nvSpPr>
        <p:spPr>
          <a:xfrm>
            <a:off x="610259" y="2501716"/>
            <a:ext cx="2303884" cy="330255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0628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D3244B0-87DF-48D5-806C-6F5FFF150D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7785" y="1204346"/>
            <a:ext cx="4389120" cy="3077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implementation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'com.rmtheis:tess-two:9.1.0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'</a:t>
            </a: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C4374B-A2E7-48D6-B405-E299A89584C5}"/>
              </a:ext>
            </a:extLst>
          </p:cNvPr>
          <p:cNvSpPr txBox="1"/>
          <p:nvPr/>
        </p:nvSpPr>
        <p:spPr>
          <a:xfrm>
            <a:off x="6741007" y="724665"/>
            <a:ext cx="2829275" cy="334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600" b="1" kern="1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Build.gradle</a:t>
            </a:r>
            <a:r>
              <a:rPr lang="en-US" altLang="ko-KR" sz="16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(:app)</a:t>
            </a:r>
            <a:endParaRPr lang="ko-KR" altLang="ko-KR" sz="1600" b="1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0BB5905-2296-4561-8383-C1F1CFEAD5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7785" y="2193939"/>
            <a:ext cx="4705421" cy="3077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import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com.googlecode.tesseract.android.TessBaseAPI</a:t>
            </a:r>
            <a:endParaRPr kumimoji="0" lang="ko-KR" altLang="ko-KR" sz="3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2BE9AC-34B5-464D-8425-91085F9B6816}"/>
              </a:ext>
            </a:extLst>
          </p:cNvPr>
          <p:cNvSpPr txBox="1"/>
          <p:nvPr/>
        </p:nvSpPr>
        <p:spPr>
          <a:xfrm>
            <a:off x="6744682" y="1714258"/>
            <a:ext cx="2829275" cy="334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600" b="1" kern="1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OCRActivity</a:t>
            </a:r>
            <a:endParaRPr lang="ko-KR" altLang="ko-KR" sz="2000" b="1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4420029-B680-4735-8E4A-D0B307FE4C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7785" y="2524194"/>
            <a:ext cx="2591672" cy="3077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lateinit var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tess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TessBaseAPI</a:t>
            </a:r>
            <a:endParaRPr kumimoji="0" lang="ko-KR" altLang="ko-KR" sz="3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EF9822E-9072-4E49-91F8-AD278A0A3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685" y="4131077"/>
            <a:ext cx="2419350" cy="1685925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A8CDD52-69BF-4650-B3EC-D02B91DECCCE}"/>
              </a:ext>
            </a:extLst>
          </p:cNvPr>
          <p:cNvSpPr/>
          <p:nvPr/>
        </p:nvSpPr>
        <p:spPr>
          <a:xfrm>
            <a:off x="6366124" y="3645653"/>
            <a:ext cx="3607316" cy="232689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90F6A30-8EA4-4CBA-BDDF-2364CAC379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57" y="2006071"/>
            <a:ext cx="5787689" cy="266257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527B909-159C-49DA-BF79-D73A7C167080}"/>
              </a:ext>
            </a:extLst>
          </p:cNvPr>
          <p:cNvSpPr/>
          <p:nvPr/>
        </p:nvSpPr>
        <p:spPr>
          <a:xfrm>
            <a:off x="610259" y="2806005"/>
            <a:ext cx="2303884" cy="330255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3210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472D592-A720-4B65-BC95-ACAF58474E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9680" y="1520785"/>
            <a:ext cx="5633557" cy="381642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override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onCreate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savedInstanceState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Bundle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?) 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super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.onCreate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savedInstanceState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setContentView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binding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root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ocrOk.setOnClickListener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val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intent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Intent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this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MainActivity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::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class.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java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startActivity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intent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requirePermissions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arrayOf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android.Manifest.permission.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WRITE_EXTERNAL_STORAGE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Arial Unicode MS"/>
                <a:ea typeface="JetBrains Mono"/>
              </a:rPr>
              <a:t>), PERM_STORAGE)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Arial Unicode MS"/>
                <a:ea typeface="JetBrains Mono"/>
              </a:rPr>
              <a:t>/**</a:t>
            </a:r>
            <a:b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Arial Unicode MS"/>
                <a:ea typeface="JetBrains Mono"/>
              </a:rPr>
              <a:t>     * 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rgbClr val="629755"/>
                </a:solidFill>
                <a:effectLst/>
                <a:latin typeface="Arial Unicode MS"/>
                <a:ea typeface="JetBrains Mono"/>
              </a:rPr>
              <a:t>ocr</a:t>
            </a:r>
            <a:b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Arial Unicode MS"/>
                <a:ea typeface="JetBrains Mono"/>
              </a:rPr>
              <a:t>     */</a:t>
            </a:r>
            <a:b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dataPath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filesDir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.toString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 +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"/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tesseract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/"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checkFile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dataPath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tessdata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/"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kor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lang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kor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tess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TessBaseAPI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tess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.init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dataPath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lang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853E414-B499-441B-8889-32B62B76797B}"/>
              </a:ext>
            </a:extLst>
          </p:cNvPr>
          <p:cNvSpPr/>
          <p:nvPr/>
        </p:nvSpPr>
        <p:spPr>
          <a:xfrm>
            <a:off x="6428724" y="4198380"/>
            <a:ext cx="3111516" cy="94053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3E6B4F6-1A01-43FB-B7E5-B51B1DC63F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77" y="2006071"/>
            <a:ext cx="5787689" cy="266257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664BF61F-DA79-412B-B8C4-6D8A0A3B0776}"/>
              </a:ext>
            </a:extLst>
          </p:cNvPr>
          <p:cNvSpPr/>
          <p:nvPr/>
        </p:nvSpPr>
        <p:spPr>
          <a:xfrm>
            <a:off x="2835298" y="1913433"/>
            <a:ext cx="3334067" cy="1515567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9219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DB18F7-357F-499E-B9EC-3941C1989A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1280" y="1704047"/>
            <a:ext cx="4867263" cy="263149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checkFile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lang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(!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dir.exists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()&amp;&amp;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dir.mkdirs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()){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copyFile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lang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dir.exists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()){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datafilePath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dataPath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"/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tessdata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/"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+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lang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+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traineddata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dataFile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datafilePath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(!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dataFile.exists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()){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copyFile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lang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}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A6A68FC-B1EE-4642-9AAA-69348D13B2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77" y="2006071"/>
            <a:ext cx="5787689" cy="266257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EA14936-B5E7-4C94-BFA6-15614F11BFC5}"/>
              </a:ext>
            </a:extLst>
          </p:cNvPr>
          <p:cNvSpPr/>
          <p:nvPr/>
        </p:nvSpPr>
        <p:spPr>
          <a:xfrm>
            <a:off x="2835298" y="1913433"/>
            <a:ext cx="3334067" cy="1515567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5597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A0135DFA-6F38-4ED3-BBE1-602BD7A89A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1920" y="448686"/>
            <a:ext cx="5425440" cy="584006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copyFile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lang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filePath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dataPath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+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"/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tessdata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/"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+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lang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+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".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traineddata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AssetManager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를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사용하기 위한 객체 생성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assetManager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AssetManager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getAssets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byte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스트림을 읽기 쓰기용으로 열기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inputStream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InputStream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assetManager.open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tessdata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/"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+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lang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+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".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traineddata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outStream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OutputStream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FileOutputStream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filePath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위에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적어둔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파일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경로쪽으로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해당 바이트코드 파일을 복사한다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.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buffer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ByteArray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ByteArray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1024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read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read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inputStream.read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buffer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while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read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!=-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outStream.write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(buffer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read)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read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inputStream.read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buffer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}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outStream.flush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outStream.close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inputStream.close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catch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FileNotFoundException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Log.v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오류발생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e.toString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catch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IOException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Log.v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오류발생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e.toString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05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0347799-F213-465C-983C-CCB949E368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77" y="2006071"/>
            <a:ext cx="5787689" cy="2662574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87F2C11F-232A-4543-84E1-34BDBCD20AAD}"/>
              </a:ext>
            </a:extLst>
          </p:cNvPr>
          <p:cNvSpPr/>
          <p:nvPr/>
        </p:nvSpPr>
        <p:spPr>
          <a:xfrm>
            <a:off x="2835298" y="1913433"/>
            <a:ext cx="3334067" cy="1515567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36651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920027-04FA-4C09-B7C5-4B8C977D1C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4165" y="1913433"/>
            <a:ext cx="5504475" cy="195438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processImage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bitmap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Bitmap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){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Toast.makeText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applicationContext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잠시 기다려주세요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Toast.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LENGTH_SHORT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).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show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ocrResult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?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null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;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tess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.setImage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bitmap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ocrResult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tess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utF8Text</a:t>
            </a:r>
            <a:b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val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extractOcr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ArrayList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 =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ocr_extract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ocrResult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as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ArrayList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recycle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extractOcr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BD88B1D-4633-47E8-A9DA-F90AF192A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77" y="2006071"/>
            <a:ext cx="5787689" cy="266257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63F67AF-6447-4192-A7DA-4A19D5F77265}"/>
              </a:ext>
            </a:extLst>
          </p:cNvPr>
          <p:cNvSpPr/>
          <p:nvPr/>
        </p:nvSpPr>
        <p:spPr>
          <a:xfrm>
            <a:off x="213360" y="3153078"/>
            <a:ext cx="3037840" cy="1515567"/>
          </a:xfrm>
          <a:prstGeom prst="rect">
            <a:avLst/>
          </a:prstGeom>
          <a:noFill/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6386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3. OCR 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7DD26C97-DD90-496F-88A9-E53CEC32E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0983" y="251930"/>
            <a:ext cx="3971337" cy="635413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D889454-DFA1-48CA-A0F9-1F8DBBD64B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3522" y="1833108"/>
            <a:ext cx="2913217" cy="30765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FB0086DE-D459-4D01-BFEB-4312858865E3}"/>
              </a:ext>
            </a:extLst>
          </p:cNvPr>
          <p:cNvSpPr/>
          <p:nvPr/>
        </p:nvSpPr>
        <p:spPr>
          <a:xfrm>
            <a:off x="5506720" y="2783840"/>
            <a:ext cx="762000" cy="64516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629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F1C61E8-9F8F-4F24-A967-DB18F94BB122}"/>
              </a:ext>
            </a:extLst>
          </p:cNvPr>
          <p:cNvSpPr/>
          <p:nvPr/>
        </p:nvSpPr>
        <p:spPr>
          <a:xfrm>
            <a:off x="1690509" y="2020876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접근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A0ED827-7B40-4D95-8434-CAB951108450}"/>
              </a:ext>
            </a:extLst>
          </p:cNvPr>
          <p:cNvSpPr/>
          <p:nvPr/>
        </p:nvSpPr>
        <p:spPr>
          <a:xfrm>
            <a:off x="1674231" y="2562401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갤러리 접근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0E26EA9-7DC6-4239-B177-D8146436711F}"/>
              </a:ext>
            </a:extLst>
          </p:cNvPr>
          <p:cNvSpPr/>
          <p:nvPr/>
        </p:nvSpPr>
        <p:spPr>
          <a:xfrm>
            <a:off x="1413782" y="1503027"/>
            <a:ext cx="2147155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권한 설정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739BE8B-E605-4718-BF88-921826C309A8}"/>
              </a:ext>
            </a:extLst>
          </p:cNvPr>
          <p:cNvSpPr/>
          <p:nvPr/>
        </p:nvSpPr>
        <p:spPr>
          <a:xfrm>
            <a:off x="4773666" y="3013641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OCR </a:t>
            </a:r>
            <a:r>
              <a:rPr lang="ko-KR" altLang="en-US" sz="1600" dirty="0">
                <a:solidFill>
                  <a:schemeClr val="tx1"/>
                </a:solidFill>
              </a:rPr>
              <a:t>구현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7B563D4-8881-4D6F-9051-85765516A240}"/>
              </a:ext>
            </a:extLst>
          </p:cNvPr>
          <p:cNvSpPr/>
          <p:nvPr/>
        </p:nvSpPr>
        <p:spPr>
          <a:xfrm>
            <a:off x="4776607" y="3495202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텍스트 추출</a:t>
            </a: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B5E1D40A-8211-4528-8AF7-D81B4699A0E2}"/>
              </a:ext>
            </a:extLst>
          </p:cNvPr>
          <p:cNvSpPr/>
          <p:nvPr/>
        </p:nvSpPr>
        <p:spPr>
          <a:xfrm rot="5400000">
            <a:off x="2167160" y="3515726"/>
            <a:ext cx="577047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DC9B0E1-547F-4B1F-BEC6-3E8A35089FCF}"/>
              </a:ext>
            </a:extLst>
          </p:cNvPr>
          <p:cNvGrpSpPr/>
          <p:nvPr/>
        </p:nvGrpSpPr>
        <p:grpSpPr>
          <a:xfrm>
            <a:off x="1551202" y="4214548"/>
            <a:ext cx="1922819" cy="2293003"/>
            <a:chOff x="1494592" y="4074121"/>
            <a:chExt cx="2563958" cy="2370863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BBF8604-A2BE-49B6-BEC1-BDA1BF740604}"/>
                </a:ext>
              </a:extLst>
            </p:cNvPr>
            <p:cNvSpPr/>
            <p:nvPr/>
          </p:nvSpPr>
          <p:spPr>
            <a:xfrm>
              <a:off x="1933245" y="5186157"/>
              <a:ext cx="1669527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이진화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7F9B9B44-D666-4EB4-A174-7A21F9505E4B}"/>
                </a:ext>
              </a:extLst>
            </p:cNvPr>
            <p:cNvSpPr/>
            <p:nvPr/>
          </p:nvSpPr>
          <p:spPr>
            <a:xfrm>
              <a:off x="1694432" y="4637904"/>
              <a:ext cx="2147155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grayscale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8DBB042C-19D9-4A95-B681-BAB68990BFCD}"/>
                </a:ext>
              </a:extLst>
            </p:cNvPr>
            <p:cNvSpPr/>
            <p:nvPr/>
          </p:nvSpPr>
          <p:spPr>
            <a:xfrm>
              <a:off x="1879005" y="5687658"/>
              <a:ext cx="1778006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기울기</a:t>
              </a:r>
              <a:r>
                <a:rPr lang="en-US" altLang="ko-KR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</a:rPr>
                <a:t>보정</a:t>
              </a: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FA9295F8-D1AD-43EC-AB0D-B7C9E7F7D4ED}"/>
                </a:ext>
              </a:extLst>
            </p:cNvPr>
            <p:cNvSpPr/>
            <p:nvPr/>
          </p:nvSpPr>
          <p:spPr>
            <a:xfrm>
              <a:off x="1494592" y="4271874"/>
              <a:ext cx="2563958" cy="2173110"/>
            </a:xfrm>
            <a:prstGeom prst="roundRect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FE18A136-CAFD-4CF2-ACC0-42840891DD62}"/>
                </a:ext>
              </a:extLst>
            </p:cNvPr>
            <p:cNvSpPr/>
            <p:nvPr/>
          </p:nvSpPr>
          <p:spPr>
            <a:xfrm>
              <a:off x="1694432" y="4074121"/>
              <a:ext cx="2147155" cy="33594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이미지 </a:t>
              </a:r>
              <a:r>
                <a:rPr lang="ko-KR" altLang="en-US" sz="1600" dirty="0" err="1">
                  <a:solidFill>
                    <a:schemeClr val="tx1"/>
                  </a:solidFill>
                </a:rPr>
                <a:t>전처리</a:t>
              </a:r>
              <a:r>
                <a:rPr lang="ko-KR" altLang="en-US" sz="1600" dirty="0">
                  <a:solidFill>
                    <a:schemeClr val="tx1"/>
                  </a:solidFill>
                </a:rPr>
                <a:t> </a:t>
              </a:r>
            </a:p>
          </p:txBody>
        </p:sp>
      </p:grp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EDBD2B63-5144-4855-A46E-C1F4C27A215E}"/>
              </a:ext>
            </a:extLst>
          </p:cNvPr>
          <p:cNvSpPr/>
          <p:nvPr/>
        </p:nvSpPr>
        <p:spPr>
          <a:xfrm>
            <a:off x="1254438" y="1074553"/>
            <a:ext cx="2509115" cy="210174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A2BAA77-1BB5-4B35-8D8D-B07E6F1558FF}"/>
              </a:ext>
            </a:extLst>
          </p:cNvPr>
          <p:cNvSpPr/>
          <p:nvPr/>
        </p:nvSpPr>
        <p:spPr>
          <a:xfrm>
            <a:off x="1551202" y="894402"/>
            <a:ext cx="1872314" cy="38325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갤러리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5FF31C76-499D-48D8-AD94-CF1A366918E3}"/>
              </a:ext>
            </a:extLst>
          </p:cNvPr>
          <p:cNvSpPr/>
          <p:nvPr/>
        </p:nvSpPr>
        <p:spPr>
          <a:xfrm>
            <a:off x="4605444" y="2511391"/>
            <a:ext cx="2017216" cy="210174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94B99F6-5E2A-4A60-849E-4877BCCFDD59}"/>
              </a:ext>
            </a:extLst>
          </p:cNvPr>
          <p:cNvSpPr/>
          <p:nvPr/>
        </p:nvSpPr>
        <p:spPr>
          <a:xfrm>
            <a:off x="4644442" y="2412702"/>
            <a:ext cx="1108738" cy="32617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OCR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41" name="화살표: 오른쪽 40">
            <a:extLst>
              <a:ext uri="{FF2B5EF4-FFF2-40B4-BE49-F238E27FC236}">
                <a16:creationId xmlns:a16="http://schemas.microsoft.com/office/drawing/2014/main" id="{625C05B4-D81F-40E4-B5AB-8C5F4C7705E4}"/>
              </a:ext>
            </a:extLst>
          </p:cNvPr>
          <p:cNvSpPr/>
          <p:nvPr/>
        </p:nvSpPr>
        <p:spPr>
          <a:xfrm rot="19427304">
            <a:off x="3681702" y="4691667"/>
            <a:ext cx="621941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C8AD7714-0135-453F-9E34-AD1D602448D2}"/>
              </a:ext>
            </a:extLst>
          </p:cNvPr>
          <p:cNvSpPr/>
          <p:nvPr/>
        </p:nvSpPr>
        <p:spPr>
          <a:xfrm>
            <a:off x="6988305" y="3644911"/>
            <a:ext cx="577047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TECHNOLOGY FLOW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08B6A1C1-E8C1-4EB3-9532-B3643FC54ABC}"/>
              </a:ext>
            </a:extLst>
          </p:cNvPr>
          <p:cNvGrpSpPr/>
          <p:nvPr/>
        </p:nvGrpSpPr>
        <p:grpSpPr>
          <a:xfrm>
            <a:off x="7875232" y="1934519"/>
            <a:ext cx="3452325" cy="3499575"/>
            <a:chOff x="7875232" y="1934519"/>
            <a:chExt cx="3452325" cy="3499575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A8752FF3-F9E5-4690-AF15-91BF07E3A044}"/>
                </a:ext>
              </a:extLst>
            </p:cNvPr>
            <p:cNvSpPr/>
            <p:nvPr/>
          </p:nvSpPr>
          <p:spPr>
            <a:xfrm>
              <a:off x="8046634" y="4703658"/>
              <a:ext cx="3096019" cy="336105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추출 품목 </a:t>
              </a:r>
              <a:r>
                <a:rPr lang="en-US" altLang="ko-KR" sz="1600" dirty="0" err="1">
                  <a:solidFill>
                    <a:schemeClr val="tx1"/>
                  </a:solidFill>
                </a:rPr>
                <a:t>recyclerView</a:t>
              </a:r>
              <a:r>
                <a:rPr lang="ko-KR" altLang="en-US" sz="1600" dirty="0">
                  <a:solidFill>
                    <a:schemeClr val="tx1"/>
                  </a:solidFill>
                </a:rPr>
                <a:t>로 표현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967AA765-41DE-4FE0-A6B9-86476761D904}"/>
                </a:ext>
              </a:extLst>
            </p:cNvPr>
            <p:cNvSpPr/>
            <p:nvPr/>
          </p:nvSpPr>
          <p:spPr>
            <a:xfrm>
              <a:off x="8222399" y="2556264"/>
              <a:ext cx="2757989" cy="326171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텍스트 문장단위로 </a:t>
              </a:r>
              <a:r>
                <a:rPr lang="en-US" altLang="ko-KR" sz="1600" dirty="0">
                  <a:solidFill>
                    <a:schemeClr val="tx1"/>
                  </a:solidFill>
                </a:rPr>
                <a:t>split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12E96F3A-4C8D-41E3-9577-BC1405799616}"/>
                </a:ext>
              </a:extLst>
            </p:cNvPr>
            <p:cNvSpPr/>
            <p:nvPr/>
          </p:nvSpPr>
          <p:spPr>
            <a:xfrm>
              <a:off x="8105597" y="3064764"/>
              <a:ext cx="2991592" cy="386913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DB</a:t>
              </a:r>
              <a:r>
                <a:rPr lang="ko-KR" altLang="en-US" sz="1600" dirty="0">
                  <a:solidFill>
                    <a:schemeClr val="tx1"/>
                  </a:solidFill>
                </a:rPr>
                <a:t>의 </a:t>
              </a:r>
              <a:r>
                <a:rPr lang="en-US" altLang="ko-KR" sz="1600" dirty="0">
                  <a:solidFill>
                    <a:schemeClr val="tx1"/>
                  </a:solidFill>
                </a:rPr>
                <a:t>“</a:t>
              </a:r>
              <a:r>
                <a:rPr lang="ko-KR" altLang="en-US" sz="1600" dirty="0">
                  <a:solidFill>
                    <a:schemeClr val="tx1"/>
                  </a:solidFill>
                </a:rPr>
                <a:t>품목명</a:t>
              </a:r>
              <a:r>
                <a:rPr lang="en-US" altLang="ko-KR" sz="1600" dirty="0">
                  <a:solidFill>
                    <a:schemeClr val="tx1"/>
                  </a:solidFill>
                </a:rPr>
                <a:t>”</a:t>
              </a:r>
              <a:r>
                <a:rPr lang="ko-KR" altLang="en-US" sz="1600" dirty="0">
                  <a:solidFill>
                    <a:schemeClr val="tx1"/>
                  </a:solidFill>
                </a:rPr>
                <a:t>으로 필터링</a:t>
              </a: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5DE82A7A-80BF-4BE8-B024-01087CBF649B}"/>
                </a:ext>
              </a:extLst>
            </p:cNvPr>
            <p:cNvSpPr/>
            <p:nvPr/>
          </p:nvSpPr>
          <p:spPr>
            <a:xfrm>
              <a:off x="8053383" y="3634006"/>
              <a:ext cx="3096019" cy="675779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필터링 된 값이 있으면 </a:t>
              </a:r>
              <a:r>
                <a:rPr lang="en-US" altLang="ko-KR" sz="1600" dirty="0">
                  <a:solidFill>
                    <a:schemeClr val="tx1"/>
                  </a:solidFill>
                </a:rPr>
                <a:t>DB</a:t>
              </a:r>
              <a:r>
                <a:rPr lang="ko-KR" altLang="en-US" sz="1600" dirty="0">
                  <a:solidFill>
                    <a:schemeClr val="tx1"/>
                  </a:solidFill>
                </a:rPr>
                <a:t>의 </a:t>
              </a:r>
              <a:r>
                <a:rPr lang="en-US" altLang="ko-KR" sz="1600" dirty="0">
                  <a:solidFill>
                    <a:schemeClr val="tx1"/>
                  </a:solidFill>
                </a:rPr>
                <a:t>＂</a:t>
              </a:r>
              <a:r>
                <a:rPr lang="ko-KR" altLang="en-US" sz="1600" dirty="0">
                  <a:solidFill>
                    <a:schemeClr val="tx1"/>
                  </a:solidFill>
                </a:rPr>
                <a:t>품목명</a:t>
              </a:r>
              <a:r>
                <a:rPr lang="en-US" altLang="ko-KR" sz="1600" dirty="0">
                  <a:solidFill>
                    <a:schemeClr val="tx1"/>
                  </a:solidFill>
                </a:rPr>
                <a:t>”</a:t>
              </a:r>
              <a:r>
                <a:rPr lang="ko-KR" altLang="en-US" sz="1600" dirty="0">
                  <a:solidFill>
                    <a:schemeClr val="tx1"/>
                  </a:solidFill>
                </a:rPr>
                <a:t>을</a:t>
              </a:r>
              <a:r>
                <a:rPr lang="en-US" altLang="ko-KR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</a:rPr>
                <a:t>가져옴</a:t>
              </a:r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3F33086D-D11A-4858-B101-03397960098F}"/>
                </a:ext>
              </a:extLst>
            </p:cNvPr>
            <p:cNvSpPr/>
            <p:nvPr/>
          </p:nvSpPr>
          <p:spPr>
            <a:xfrm>
              <a:off x="7875232" y="2116848"/>
              <a:ext cx="3452325" cy="3317246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5621E1A9-12EB-499B-B19F-7F5C79D41854}"/>
                </a:ext>
              </a:extLst>
            </p:cNvPr>
            <p:cNvSpPr/>
            <p:nvPr/>
          </p:nvSpPr>
          <p:spPr>
            <a:xfrm>
              <a:off x="8578479" y="1934519"/>
              <a:ext cx="2083658" cy="32617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후처리 </a:t>
              </a:r>
              <a:r>
                <a:rPr lang="en-US" altLang="ko-KR" sz="1600" dirty="0">
                  <a:solidFill>
                    <a:schemeClr val="tx1"/>
                  </a:solidFill>
                </a:rPr>
                <a:t>: </a:t>
              </a:r>
              <a:r>
                <a:rPr lang="ko-KR" altLang="en-US" sz="1600" dirty="0">
                  <a:solidFill>
                    <a:schemeClr val="tx1"/>
                  </a:solidFill>
                </a:rPr>
                <a:t>키워드추출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87057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3. OCR 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55D4574-4A97-41CB-AA41-7A2F331CC0B7}"/>
              </a:ext>
            </a:extLst>
          </p:cNvPr>
          <p:cNvSpPr/>
          <p:nvPr/>
        </p:nvSpPr>
        <p:spPr>
          <a:xfrm>
            <a:off x="1894472" y="2895600"/>
            <a:ext cx="1805208" cy="7620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카메라</a:t>
            </a:r>
            <a:r>
              <a:rPr lang="en-US" altLang="ko-KR" dirty="0">
                <a:solidFill>
                  <a:sysClr val="windowText" lastClr="000000"/>
                </a:solidFill>
              </a:rPr>
              <a:t>, </a:t>
            </a:r>
            <a:r>
              <a:rPr lang="ko-KR" altLang="en-US" dirty="0">
                <a:solidFill>
                  <a:sysClr val="windowText" lastClr="000000"/>
                </a:solidFill>
              </a:rPr>
              <a:t>갤러리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D2DD647-1D27-482A-B7E9-0FA100A9EBEA}"/>
              </a:ext>
            </a:extLst>
          </p:cNvPr>
          <p:cNvSpPr/>
          <p:nvPr/>
        </p:nvSpPr>
        <p:spPr>
          <a:xfrm>
            <a:off x="4210952" y="2895600"/>
            <a:ext cx="1805208" cy="7620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OCR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십자형 4">
            <a:extLst>
              <a:ext uri="{FF2B5EF4-FFF2-40B4-BE49-F238E27FC236}">
                <a16:creationId xmlns:a16="http://schemas.microsoft.com/office/drawing/2014/main" id="{D6D0DFC7-30F8-45F3-A4B3-83A6CAAE5F8C}"/>
              </a:ext>
            </a:extLst>
          </p:cNvPr>
          <p:cNvSpPr/>
          <p:nvPr/>
        </p:nvSpPr>
        <p:spPr>
          <a:xfrm>
            <a:off x="3790400" y="3119120"/>
            <a:ext cx="329832" cy="306974"/>
          </a:xfrm>
          <a:prstGeom prst="plus">
            <a:avLst>
              <a:gd name="adj" fmla="val 34929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같음 기호 5">
            <a:extLst>
              <a:ext uri="{FF2B5EF4-FFF2-40B4-BE49-F238E27FC236}">
                <a16:creationId xmlns:a16="http://schemas.microsoft.com/office/drawing/2014/main" id="{D6C7290A-C979-4061-94D7-2209F1948E52}"/>
              </a:ext>
            </a:extLst>
          </p:cNvPr>
          <p:cNvSpPr/>
          <p:nvPr/>
        </p:nvSpPr>
        <p:spPr>
          <a:xfrm>
            <a:off x="6060072" y="3100974"/>
            <a:ext cx="467360" cy="325120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4" name="KakaoTalk_20211018_152012694">
            <a:hlinkClick r:id="" action="ppaction://media"/>
            <a:extLst>
              <a:ext uri="{FF2B5EF4-FFF2-40B4-BE49-F238E27FC236}">
                <a16:creationId xmlns:a16="http://schemas.microsoft.com/office/drawing/2014/main" id="{7DC18F6F-F437-4B28-9809-59D2DE9B77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27760" y="132996"/>
            <a:ext cx="4130772" cy="66092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4070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4ED3DBD1-B94A-4B74-820B-6DBC22A69D12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TECHNOLOGY FLOW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C1481A8-62C1-48EF-AA53-6E3632B7E8C6}"/>
              </a:ext>
            </a:extLst>
          </p:cNvPr>
          <p:cNvSpPr/>
          <p:nvPr/>
        </p:nvSpPr>
        <p:spPr>
          <a:xfrm>
            <a:off x="1690509" y="2020876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접근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6539D8C-43D4-4B12-9CCC-3F75B48839BB}"/>
              </a:ext>
            </a:extLst>
          </p:cNvPr>
          <p:cNvSpPr/>
          <p:nvPr/>
        </p:nvSpPr>
        <p:spPr>
          <a:xfrm>
            <a:off x="1674231" y="2562401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갤러리 접근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8F63E60-2283-49EF-BA9D-966111FD297D}"/>
              </a:ext>
            </a:extLst>
          </p:cNvPr>
          <p:cNvSpPr/>
          <p:nvPr/>
        </p:nvSpPr>
        <p:spPr>
          <a:xfrm>
            <a:off x="1413782" y="1503027"/>
            <a:ext cx="2147155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권한 설정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F4F4356-88C5-4771-A6DD-26AB37D2220B}"/>
              </a:ext>
            </a:extLst>
          </p:cNvPr>
          <p:cNvSpPr/>
          <p:nvPr/>
        </p:nvSpPr>
        <p:spPr>
          <a:xfrm>
            <a:off x="4773666" y="3013641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OCR </a:t>
            </a:r>
            <a:r>
              <a:rPr lang="ko-KR" altLang="en-US" sz="1600" dirty="0">
                <a:solidFill>
                  <a:schemeClr val="tx1"/>
                </a:solidFill>
              </a:rPr>
              <a:t>구현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C58C421-CF25-4CAE-9A05-BC63E98E0A80}"/>
              </a:ext>
            </a:extLst>
          </p:cNvPr>
          <p:cNvSpPr/>
          <p:nvPr/>
        </p:nvSpPr>
        <p:spPr>
          <a:xfrm>
            <a:off x="4776607" y="3495202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텍스트 추출</a:t>
            </a:r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02EDEB90-5DD7-49C2-BC1C-DD45CDD6E227}"/>
              </a:ext>
            </a:extLst>
          </p:cNvPr>
          <p:cNvSpPr/>
          <p:nvPr/>
        </p:nvSpPr>
        <p:spPr>
          <a:xfrm rot="5400000">
            <a:off x="2167160" y="3515726"/>
            <a:ext cx="577047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62CF8277-D87F-4FAD-A72D-85DADF9DFBB9}"/>
              </a:ext>
            </a:extLst>
          </p:cNvPr>
          <p:cNvGrpSpPr/>
          <p:nvPr/>
        </p:nvGrpSpPr>
        <p:grpSpPr>
          <a:xfrm>
            <a:off x="1551202" y="4214548"/>
            <a:ext cx="1922819" cy="2293003"/>
            <a:chOff x="1494592" y="4074121"/>
            <a:chExt cx="2563958" cy="2370863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9AC1D19D-710D-4542-B516-6087BD99330C}"/>
                </a:ext>
              </a:extLst>
            </p:cNvPr>
            <p:cNvSpPr/>
            <p:nvPr/>
          </p:nvSpPr>
          <p:spPr>
            <a:xfrm>
              <a:off x="1933245" y="5186157"/>
              <a:ext cx="1669527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이진화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6DF138D-1E14-4F90-B665-266CA2D861AD}"/>
                </a:ext>
              </a:extLst>
            </p:cNvPr>
            <p:cNvSpPr/>
            <p:nvPr/>
          </p:nvSpPr>
          <p:spPr>
            <a:xfrm>
              <a:off x="1694432" y="4637904"/>
              <a:ext cx="2147155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grayscale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D5E02CD8-144E-4F8B-B21F-8197A6E2E3B2}"/>
                </a:ext>
              </a:extLst>
            </p:cNvPr>
            <p:cNvSpPr/>
            <p:nvPr/>
          </p:nvSpPr>
          <p:spPr>
            <a:xfrm>
              <a:off x="1879005" y="5687658"/>
              <a:ext cx="1778006" cy="326171"/>
            </a:xfrm>
            <a:prstGeom prst="rect">
              <a:avLst/>
            </a:prstGeom>
            <a:noFill/>
            <a:ln w="571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기울기</a:t>
              </a:r>
              <a:r>
                <a:rPr lang="en-US" altLang="ko-KR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</a:rPr>
                <a:t>보정</a:t>
              </a: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D2EF848F-7BA3-4DDA-9609-6511C39B90DF}"/>
                </a:ext>
              </a:extLst>
            </p:cNvPr>
            <p:cNvSpPr/>
            <p:nvPr/>
          </p:nvSpPr>
          <p:spPr>
            <a:xfrm>
              <a:off x="1494592" y="4271874"/>
              <a:ext cx="2563958" cy="2173110"/>
            </a:xfrm>
            <a:prstGeom prst="roundRect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90937310-3B74-4A56-B6CA-BBB598FB6580}"/>
                </a:ext>
              </a:extLst>
            </p:cNvPr>
            <p:cNvSpPr/>
            <p:nvPr/>
          </p:nvSpPr>
          <p:spPr>
            <a:xfrm>
              <a:off x="1694432" y="4074121"/>
              <a:ext cx="2147155" cy="33594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이미지 </a:t>
              </a:r>
              <a:r>
                <a:rPr lang="ko-KR" altLang="en-US" sz="1600" dirty="0" err="1">
                  <a:solidFill>
                    <a:schemeClr val="tx1"/>
                  </a:solidFill>
                </a:rPr>
                <a:t>전처리</a:t>
              </a:r>
              <a:r>
                <a:rPr lang="ko-KR" altLang="en-US" sz="1600" dirty="0">
                  <a:solidFill>
                    <a:schemeClr val="tx1"/>
                  </a:solidFill>
                </a:rPr>
                <a:t> </a:t>
              </a:r>
            </a:p>
          </p:txBody>
        </p:sp>
      </p:grp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1D836A62-3321-48B8-83D0-115AC9FA6A4A}"/>
              </a:ext>
            </a:extLst>
          </p:cNvPr>
          <p:cNvSpPr/>
          <p:nvPr/>
        </p:nvSpPr>
        <p:spPr>
          <a:xfrm>
            <a:off x="1254438" y="1074553"/>
            <a:ext cx="2509115" cy="210174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D70ECCE-F6E3-4D2C-BB97-5BA208443D5F}"/>
              </a:ext>
            </a:extLst>
          </p:cNvPr>
          <p:cNvSpPr/>
          <p:nvPr/>
        </p:nvSpPr>
        <p:spPr>
          <a:xfrm>
            <a:off x="1551202" y="894402"/>
            <a:ext cx="1872314" cy="38325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갤러리</a:t>
            </a: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DA89DD6E-1DBF-4149-9D20-2938D86E02C1}"/>
              </a:ext>
            </a:extLst>
          </p:cNvPr>
          <p:cNvSpPr/>
          <p:nvPr/>
        </p:nvSpPr>
        <p:spPr>
          <a:xfrm>
            <a:off x="4605444" y="2511391"/>
            <a:ext cx="2017216" cy="210174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DF9804A7-BC11-4412-BDB2-145E2104BBBC}"/>
              </a:ext>
            </a:extLst>
          </p:cNvPr>
          <p:cNvSpPr/>
          <p:nvPr/>
        </p:nvSpPr>
        <p:spPr>
          <a:xfrm>
            <a:off x="4644442" y="2412702"/>
            <a:ext cx="1108738" cy="32617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OCR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5" name="화살표: 오른쪽 54">
            <a:extLst>
              <a:ext uri="{FF2B5EF4-FFF2-40B4-BE49-F238E27FC236}">
                <a16:creationId xmlns:a16="http://schemas.microsoft.com/office/drawing/2014/main" id="{25BCCFF6-E5DF-4824-AEB8-390CE1C2CD57}"/>
              </a:ext>
            </a:extLst>
          </p:cNvPr>
          <p:cNvSpPr/>
          <p:nvPr/>
        </p:nvSpPr>
        <p:spPr>
          <a:xfrm rot="19427304">
            <a:off x="3681702" y="4691667"/>
            <a:ext cx="621941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4C244B89-FB48-4142-A836-C296A1D57847}"/>
              </a:ext>
            </a:extLst>
          </p:cNvPr>
          <p:cNvSpPr/>
          <p:nvPr/>
        </p:nvSpPr>
        <p:spPr>
          <a:xfrm>
            <a:off x="6988305" y="3644911"/>
            <a:ext cx="577047" cy="32617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8477A1C4-B626-4B21-A256-D1EAEE4F3EA7}"/>
              </a:ext>
            </a:extLst>
          </p:cNvPr>
          <p:cNvGrpSpPr/>
          <p:nvPr/>
        </p:nvGrpSpPr>
        <p:grpSpPr>
          <a:xfrm>
            <a:off x="7875232" y="1934519"/>
            <a:ext cx="3452325" cy="3499575"/>
            <a:chOff x="7875232" y="1934519"/>
            <a:chExt cx="3452325" cy="3499575"/>
          </a:xfrm>
        </p:grpSpPr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582DD2BA-1503-4A3C-AA8C-9DA8CDB3B6BE}"/>
                </a:ext>
              </a:extLst>
            </p:cNvPr>
            <p:cNvSpPr/>
            <p:nvPr/>
          </p:nvSpPr>
          <p:spPr>
            <a:xfrm>
              <a:off x="8046634" y="4703658"/>
              <a:ext cx="3096019" cy="336105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추출 품목 </a:t>
              </a:r>
              <a:r>
                <a:rPr lang="en-US" altLang="ko-KR" sz="1600" dirty="0" err="1">
                  <a:solidFill>
                    <a:schemeClr val="tx1"/>
                  </a:solidFill>
                </a:rPr>
                <a:t>recyclerView</a:t>
              </a:r>
              <a:r>
                <a:rPr lang="ko-KR" altLang="en-US" sz="1600" dirty="0">
                  <a:solidFill>
                    <a:schemeClr val="tx1"/>
                  </a:solidFill>
                </a:rPr>
                <a:t>로 표현</a:t>
              </a: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E9244EFE-49E8-4E80-9C63-08FD2B6D7976}"/>
                </a:ext>
              </a:extLst>
            </p:cNvPr>
            <p:cNvSpPr/>
            <p:nvPr/>
          </p:nvSpPr>
          <p:spPr>
            <a:xfrm>
              <a:off x="8222399" y="2556264"/>
              <a:ext cx="2757989" cy="326171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텍스트 문장단위로 </a:t>
              </a:r>
              <a:r>
                <a:rPr lang="en-US" altLang="ko-KR" sz="1600" dirty="0">
                  <a:solidFill>
                    <a:schemeClr val="tx1"/>
                  </a:solidFill>
                </a:rPr>
                <a:t>split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0D0F22E5-0D90-4058-94F7-D3C2A55265EF}"/>
                </a:ext>
              </a:extLst>
            </p:cNvPr>
            <p:cNvSpPr/>
            <p:nvPr/>
          </p:nvSpPr>
          <p:spPr>
            <a:xfrm>
              <a:off x="8105597" y="3064764"/>
              <a:ext cx="2991592" cy="386913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DB</a:t>
              </a:r>
              <a:r>
                <a:rPr lang="ko-KR" altLang="en-US" sz="1600" dirty="0">
                  <a:solidFill>
                    <a:schemeClr val="tx1"/>
                  </a:solidFill>
                </a:rPr>
                <a:t>의 </a:t>
              </a:r>
              <a:r>
                <a:rPr lang="en-US" altLang="ko-KR" sz="1600" dirty="0">
                  <a:solidFill>
                    <a:schemeClr val="tx1"/>
                  </a:solidFill>
                </a:rPr>
                <a:t>“</a:t>
              </a:r>
              <a:r>
                <a:rPr lang="ko-KR" altLang="en-US" sz="1600" dirty="0">
                  <a:solidFill>
                    <a:schemeClr val="tx1"/>
                  </a:solidFill>
                </a:rPr>
                <a:t>품목명</a:t>
              </a:r>
              <a:r>
                <a:rPr lang="en-US" altLang="ko-KR" sz="1600" dirty="0">
                  <a:solidFill>
                    <a:schemeClr val="tx1"/>
                  </a:solidFill>
                </a:rPr>
                <a:t>”</a:t>
              </a:r>
              <a:r>
                <a:rPr lang="ko-KR" altLang="en-US" sz="1600" dirty="0">
                  <a:solidFill>
                    <a:schemeClr val="tx1"/>
                  </a:solidFill>
                </a:rPr>
                <a:t>으로 필터링</a:t>
              </a: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410EE556-EC72-4807-A313-8653533B0377}"/>
                </a:ext>
              </a:extLst>
            </p:cNvPr>
            <p:cNvSpPr/>
            <p:nvPr/>
          </p:nvSpPr>
          <p:spPr>
            <a:xfrm>
              <a:off x="8053383" y="3634006"/>
              <a:ext cx="3096019" cy="675779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필터링 된 값이 있으면 </a:t>
              </a:r>
              <a:r>
                <a:rPr lang="en-US" altLang="ko-KR" sz="1600" dirty="0">
                  <a:solidFill>
                    <a:schemeClr val="tx1"/>
                  </a:solidFill>
                </a:rPr>
                <a:t>DB</a:t>
              </a:r>
              <a:r>
                <a:rPr lang="ko-KR" altLang="en-US" sz="1600" dirty="0">
                  <a:solidFill>
                    <a:schemeClr val="tx1"/>
                  </a:solidFill>
                </a:rPr>
                <a:t>의 </a:t>
              </a:r>
              <a:r>
                <a:rPr lang="en-US" altLang="ko-KR" sz="1600" dirty="0">
                  <a:solidFill>
                    <a:schemeClr val="tx1"/>
                  </a:solidFill>
                </a:rPr>
                <a:t>＂</a:t>
              </a:r>
              <a:r>
                <a:rPr lang="ko-KR" altLang="en-US" sz="1600" dirty="0">
                  <a:solidFill>
                    <a:schemeClr val="tx1"/>
                  </a:solidFill>
                </a:rPr>
                <a:t>품목명</a:t>
              </a:r>
              <a:r>
                <a:rPr lang="en-US" altLang="ko-KR" sz="1600" dirty="0">
                  <a:solidFill>
                    <a:schemeClr val="tx1"/>
                  </a:solidFill>
                </a:rPr>
                <a:t>”</a:t>
              </a:r>
              <a:r>
                <a:rPr lang="ko-KR" altLang="en-US" sz="1600" dirty="0">
                  <a:solidFill>
                    <a:schemeClr val="tx1"/>
                  </a:solidFill>
                </a:rPr>
                <a:t>을</a:t>
              </a:r>
              <a:r>
                <a:rPr lang="en-US" altLang="ko-KR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</a:rPr>
                <a:t>가져옴</a:t>
              </a:r>
            </a:p>
          </p:txBody>
        </p: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38ED733D-61E9-47D7-9A7B-7AD56030CD4D}"/>
                </a:ext>
              </a:extLst>
            </p:cNvPr>
            <p:cNvSpPr/>
            <p:nvPr/>
          </p:nvSpPr>
          <p:spPr>
            <a:xfrm>
              <a:off x="7875232" y="2116848"/>
              <a:ext cx="3452325" cy="3317246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1FE97B59-CAC6-438E-BD38-343DB0F15EA4}"/>
                </a:ext>
              </a:extLst>
            </p:cNvPr>
            <p:cNvSpPr/>
            <p:nvPr/>
          </p:nvSpPr>
          <p:spPr>
            <a:xfrm>
              <a:off x="8578479" y="1934519"/>
              <a:ext cx="2083658" cy="32617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후처리 </a:t>
              </a:r>
              <a:r>
                <a:rPr lang="en-US" altLang="ko-KR" sz="1600" dirty="0">
                  <a:solidFill>
                    <a:schemeClr val="tx1"/>
                  </a:solidFill>
                </a:rPr>
                <a:t>: </a:t>
              </a:r>
              <a:r>
                <a:rPr lang="ko-KR" altLang="en-US" sz="1600" dirty="0">
                  <a:solidFill>
                    <a:schemeClr val="tx1"/>
                  </a:solidFill>
                </a:rPr>
                <a:t>키워드추출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41878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1147B31-2857-4E77-92AA-8BFA2CF7CFD9}"/>
              </a:ext>
            </a:extLst>
          </p:cNvPr>
          <p:cNvSpPr txBox="1"/>
          <p:nvPr/>
        </p:nvSpPr>
        <p:spPr>
          <a:xfrm>
            <a:off x="6227975" y="2045178"/>
            <a:ext cx="481541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OCR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추출된 텍스트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모든 텍스트가 하나의 문자열로 추출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문장 단위로 나누어 텍스트를 여러 문자열의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list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로 변환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j-lt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u="sng" dirty="0"/>
              <a:t>“[</a:t>
            </a:r>
            <a:r>
              <a:rPr lang="ko-KR" altLang="en-US" sz="1800" u="sng" dirty="0"/>
              <a:t>당도선별</a:t>
            </a:r>
            <a:r>
              <a:rPr lang="en-US" altLang="ko-KR" sz="1800" u="sng" dirty="0"/>
              <a:t>] </a:t>
            </a:r>
            <a:r>
              <a:rPr lang="ko-KR" altLang="en-US" sz="1800" u="sng" dirty="0"/>
              <a:t>대표산지 안동 </a:t>
            </a:r>
            <a:r>
              <a:rPr lang="ko-KR" altLang="en-US" sz="1800" u="sng" dirty="0" err="1"/>
              <a:t>햇</a:t>
            </a:r>
            <a:r>
              <a:rPr lang="ko-KR" altLang="en-US" sz="1800" b="1" u="sng" dirty="0" err="1">
                <a:solidFill>
                  <a:srgbClr val="C00000"/>
                </a:solidFill>
              </a:rPr>
              <a:t>사과</a:t>
            </a:r>
            <a:r>
              <a:rPr lang="en-US" altLang="ko-KR" sz="1800" u="sng" dirty="0"/>
              <a:t>” </a:t>
            </a:r>
            <a:r>
              <a:rPr lang="ko-KR" altLang="en-US" sz="1800" dirty="0"/>
              <a:t>에서 </a:t>
            </a:r>
            <a:r>
              <a:rPr lang="en-US" altLang="ko-KR" sz="1800" dirty="0"/>
              <a:t>“</a:t>
            </a:r>
            <a:r>
              <a:rPr lang="ko-KR" altLang="en-US" sz="1800" b="1" dirty="0">
                <a:solidFill>
                  <a:srgbClr val="C00000"/>
                </a:solidFill>
              </a:rPr>
              <a:t>사과</a:t>
            </a:r>
            <a:r>
              <a:rPr lang="en-US" altLang="ko-KR" sz="1800" dirty="0"/>
              <a:t>＂</a:t>
            </a:r>
            <a:r>
              <a:rPr lang="ko-KR" altLang="en-US" sz="1800" dirty="0"/>
              <a:t>라는 키워드를 인식</a:t>
            </a:r>
            <a:endParaRPr lang="en-US" altLang="ko-K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/>
              <a:t>품목 </a:t>
            </a:r>
            <a:r>
              <a:rPr lang="en-US" altLang="ko-KR" sz="1800" dirty="0"/>
              <a:t>DB</a:t>
            </a:r>
            <a:r>
              <a:rPr lang="ko-KR" altLang="en-US" sz="1800" dirty="0"/>
              <a:t>에서 해당 품목에 대한 정보 불러오기</a:t>
            </a:r>
            <a:endParaRPr lang="en-US" altLang="ko-K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recyclerView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표현 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997105-2F3D-479B-BA68-622325820B25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318E15F-496C-42F0-BAA3-3F4AB03DDE2E}"/>
              </a:ext>
            </a:extLst>
          </p:cNvPr>
          <p:cNvGrpSpPr/>
          <p:nvPr/>
        </p:nvGrpSpPr>
        <p:grpSpPr>
          <a:xfrm>
            <a:off x="1779232" y="1832919"/>
            <a:ext cx="3452325" cy="3499575"/>
            <a:chOff x="7875232" y="1934519"/>
            <a:chExt cx="3452325" cy="3499575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1492B62-1F2C-411A-BCA3-94D983FCE9BF}"/>
                </a:ext>
              </a:extLst>
            </p:cNvPr>
            <p:cNvSpPr/>
            <p:nvPr/>
          </p:nvSpPr>
          <p:spPr>
            <a:xfrm>
              <a:off x="8046634" y="4703658"/>
              <a:ext cx="3096019" cy="336105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추출 품목 </a:t>
              </a:r>
              <a:r>
                <a:rPr lang="en-US" altLang="ko-KR" sz="1600" dirty="0" err="1">
                  <a:solidFill>
                    <a:schemeClr val="tx1"/>
                  </a:solidFill>
                </a:rPr>
                <a:t>recyclerView</a:t>
              </a:r>
              <a:r>
                <a:rPr lang="ko-KR" altLang="en-US" sz="1600" dirty="0">
                  <a:solidFill>
                    <a:schemeClr val="tx1"/>
                  </a:solidFill>
                </a:rPr>
                <a:t>로 표현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22EC60E-1340-4D4B-993A-4188B1020EA1}"/>
                </a:ext>
              </a:extLst>
            </p:cNvPr>
            <p:cNvSpPr/>
            <p:nvPr/>
          </p:nvSpPr>
          <p:spPr>
            <a:xfrm>
              <a:off x="8222399" y="2556264"/>
              <a:ext cx="2757989" cy="326171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텍스트 문장단위로 </a:t>
              </a:r>
              <a:r>
                <a:rPr lang="en-US" altLang="ko-KR" sz="1600" dirty="0">
                  <a:solidFill>
                    <a:schemeClr val="tx1"/>
                  </a:solidFill>
                </a:rPr>
                <a:t>split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3FB0A45-A2E6-4D3A-BF84-39B7D0E6CF8B}"/>
                </a:ext>
              </a:extLst>
            </p:cNvPr>
            <p:cNvSpPr/>
            <p:nvPr/>
          </p:nvSpPr>
          <p:spPr>
            <a:xfrm>
              <a:off x="8105597" y="3064764"/>
              <a:ext cx="2991592" cy="386913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</a:rPr>
                <a:t>DB</a:t>
              </a:r>
              <a:r>
                <a:rPr lang="ko-KR" altLang="en-US" sz="1600" dirty="0">
                  <a:solidFill>
                    <a:schemeClr val="tx1"/>
                  </a:solidFill>
                </a:rPr>
                <a:t>의 </a:t>
              </a:r>
              <a:r>
                <a:rPr lang="en-US" altLang="ko-KR" sz="1600" dirty="0">
                  <a:solidFill>
                    <a:schemeClr val="tx1"/>
                  </a:solidFill>
                </a:rPr>
                <a:t>“</a:t>
              </a:r>
              <a:r>
                <a:rPr lang="ko-KR" altLang="en-US" sz="1600" dirty="0">
                  <a:solidFill>
                    <a:schemeClr val="tx1"/>
                  </a:solidFill>
                </a:rPr>
                <a:t>품목명</a:t>
              </a:r>
              <a:r>
                <a:rPr lang="en-US" altLang="ko-KR" sz="1600" dirty="0">
                  <a:solidFill>
                    <a:schemeClr val="tx1"/>
                  </a:solidFill>
                </a:rPr>
                <a:t>”</a:t>
              </a:r>
              <a:r>
                <a:rPr lang="ko-KR" altLang="en-US" sz="1600" dirty="0">
                  <a:solidFill>
                    <a:schemeClr val="tx1"/>
                  </a:solidFill>
                </a:rPr>
                <a:t>으로 필터링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B8FAFA5-40AA-441D-A046-DA616625815B}"/>
                </a:ext>
              </a:extLst>
            </p:cNvPr>
            <p:cNvSpPr/>
            <p:nvPr/>
          </p:nvSpPr>
          <p:spPr>
            <a:xfrm>
              <a:off x="8053383" y="3634006"/>
              <a:ext cx="3096019" cy="675779"/>
            </a:xfrm>
            <a:prstGeom prst="rect">
              <a:avLst/>
            </a:prstGeom>
            <a:noFill/>
            <a:ln w="571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필터링 된 값이 있으면 </a:t>
              </a:r>
              <a:r>
                <a:rPr lang="en-US" altLang="ko-KR" sz="1600" dirty="0">
                  <a:solidFill>
                    <a:schemeClr val="tx1"/>
                  </a:solidFill>
                </a:rPr>
                <a:t>DB</a:t>
              </a:r>
              <a:r>
                <a:rPr lang="ko-KR" altLang="en-US" sz="1600" dirty="0">
                  <a:solidFill>
                    <a:schemeClr val="tx1"/>
                  </a:solidFill>
                </a:rPr>
                <a:t>의 </a:t>
              </a:r>
              <a:r>
                <a:rPr lang="en-US" altLang="ko-KR" sz="1600" dirty="0">
                  <a:solidFill>
                    <a:schemeClr val="tx1"/>
                  </a:solidFill>
                </a:rPr>
                <a:t>＂</a:t>
              </a:r>
              <a:r>
                <a:rPr lang="ko-KR" altLang="en-US" sz="1600" dirty="0">
                  <a:solidFill>
                    <a:schemeClr val="tx1"/>
                  </a:solidFill>
                </a:rPr>
                <a:t>품목명</a:t>
              </a:r>
              <a:r>
                <a:rPr lang="en-US" altLang="ko-KR" sz="1600" dirty="0">
                  <a:solidFill>
                    <a:schemeClr val="tx1"/>
                  </a:solidFill>
                </a:rPr>
                <a:t>”</a:t>
              </a:r>
              <a:r>
                <a:rPr lang="ko-KR" altLang="en-US" sz="1600" dirty="0">
                  <a:solidFill>
                    <a:schemeClr val="tx1"/>
                  </a:solidFill>
                </a:rPr>
                <a:t>을</a:t>
              </a:r>
              <a:r>
                <a:rPr lang="en-US" altLang="ko-KR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>
                  <a:solidFill>
                    <a:schemeClr val="tx1"/>
                  </a:solidFill>
                </a:rPr>
                <a:t>가져옴</a:t>
              </a: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F4DC49EC-2741-44BE-B67E-F82A32EB9A9A}"/>
                </a:ext>
              </a:extLst>
            </p:cNvPr>
            <p:cNvSpPr/>
            <p:nvPr/>
          </p:nvSpPr>
          <p:spPr>
            <a:xfrm>
              <a:off x="7875232" y="2116848"/>
              <a:ext cx="3452325" cy="3317246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E20FA1AC-DB42-4D9F-B618-A91AC7902174}"/>
                </a:ext>
              </a:extLst>
            </p:cNvPr>
            <p:cNvSpPr/>
            <p:nvPr/>
          </p:nvSpPr>
          <p:spPr>
            <a:xfrm>
              <a:off x="8578479" y="1934519"/>
              <a:ext cx="2083658" cy="32617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</a:rPr>
                <a:t>후처리 </a:t>
              </a:r>
              <a:r>
                <a:rPr lang="en-US" altLang="ko-KR" sz="1600" dirty="0">
                  <a:solidFill>
                    <a:schemeClr val="tx1"/>
                  </a:solidFill>
                </a:rPr>
                <a:t>: </a:t>
              </a:r>
              <a:r>
                <a:rPr lang="ko-KR" altLang="en-US" sz="1600" dirty="0">
                  <a:solidFill>
                    <a:schemeClr val="tx1"/>
                  </a:solidFill>
                </a:rPr>
                <a:t>키워드추출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2554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0" y="712543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7AA93F1C-0E84-4F18-A3BD-D14A79ABB7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849" y="1066485"/>
            <a:ext cx="10550506" cy="507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1857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35" name="Rectangle 1">
            <a:extLst>
              <a:ext uri="{FF2B5EF4-FFF2-40B4-BE49-F238E27FC236}">
                <a16:creationId xmlns:a16="http://schemas.microsoft.com/office/drawing/2014/main" id="{C5075D7D-708A-4C1B-841E-BD6309A34D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4168" y="3078570"/>
            <a:ext cx="6319520" cy="28623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text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추출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textExtract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extractAllingre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ingredient_list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&gt;):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extractAllingre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영수증에서 추출된 하나의 요소들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ingredient_list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미리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지정해놓은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재료 카테고리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displaylist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ArrayList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&gt;()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ingredient_list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displaying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extractAllingre.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filter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-&gt;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contains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displaying.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isNotEmpty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()){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displaylist.add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text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말고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로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가져오기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displaylist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4D73DA8-09ED-4A03-A56F-A84C81AA56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49" y="2200412"/>
            <a:ext cx="5104271" cy="245717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DC964B2-1B21-4F1C-924F-DBE864D52A08}"/>
              </a:ext>
            </a:extLst>
          </p:cNvPr>
          <p:cNvSpPr/>
          <p:nvPr/>
        </p:nvSpPr>
        <p:spPr>
          <a:xfrm>
            <a:off x="107809" y="2804160"/>
            <a:ext cx="1233311" cy="39624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143FED-6F0E-41D6-87B3-666A9899B528}"/>
              </a:ext>
            </a:extLst>
          </p:cNvPr>
          <p:cNvSpPr/>
          <p:nvPr/>
        </p:nvSpPr>
        <p:spPr>
          <a:xfrm>
            <a:off x="5664168" y="1350371"/>
            <a:ext cx="6442865" cy="133604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B1997BE-DB9D-475A-ADFB-91C1AE5B4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4030" y="1510560"/>
            <a:ext cx="6319519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ocr_extract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ocr_text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ocr_text.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split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\\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n"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result_list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textExtract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ocr_list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ingredient_list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result_list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4905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35" name="Rectangle 1">
            <a:extLst>
              <a:ext uri="{FF2B5EF4-FFF2-40B4-BE49-F238E27FC236}">
                <a16:creationId xmlns:a16="http://schemas.microsoft.com/office/drawing/2014/main" id="{C5075D7D-708A-4C1B-841E-BD6309A34D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4168" y="3078570"/>
            <a:ext cx="6319520" cy="28623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629755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text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추출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textExtract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extractAllingre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ingredient_list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&gt;):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extractAllingre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영수증에서 추출된 하나의 요소들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ingredient_list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미리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지정해놓은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재료 카테고리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displaylist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ArrayList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&gt;()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ingredient_list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displaying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extractAllingre.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filter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-&gt;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X.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contains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displaying.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isNotEmpty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()){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displaylist.add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text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말고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index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로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가져오기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displaylist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4D73DA8-09ED-4A03-A56F-A84C81AA56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49" y="2200412"/>
            <a:ext cx="5104271" cy="245717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DC964B2-1B21-4F1C-924F-DBE864D52A08}"/>
              </a:ext>
            </a:extLst>
          </p:cNvPr>
          <p:cNvSpPr/>
          <p:nvPr/>
        </p:nvSpPr>
        <p:spPr>
          <a:xfrm>
            <a:off x="1326978" y="2383341"/>
            <a:ext cx="4049087" cy="1436819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143FED-6F0E-41D6-87B3-666A9899B528}"/>
              </a:ext>
            </a:extLst>
          </p:cNvPr>
          <p:cNvSpPr/>
          <p:nvPr/>
        </p:nvSpPr>
        <p:spPr>
          <a:xfrm>
            <a:off x="5540823" y="2964348"/>
            <a:ext cx="6502726" cy="309101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B1997BE-DB9D-475A-ADFB-91C1AE5B4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4030" y="1510560"/>
            <a:ext cx="6319519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ocr_extract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ocr_text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&gt;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ocr_text.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split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\\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n"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result_list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textExtract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ocr_list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ingredient_list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result_list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9070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3E29873-EB2B-4380-9B9A-917C5AC94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022" y="104895"/>
            <a:ext cx="4152763" cy="66444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DDF93BE-C62A-4297-9612-17B2C1CFC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5035" y="108684"/>
            <a:ext cx="4152763" cy="66444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F9084D70-23E2-4A0F-A3AA-0D3B8E59DE5B}"/>
              </a:ext>
            </a:extLst>
          </p:cNvPr>
          <p:cNvSpPr/>
          <p:nvPr/>
        </p:nvSpPr>
        <p:spPr>
          <a:xfrm>
            <a:off x="5798633" y="2888625"/>
            <a:ext cx="1018587" cy="538480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CAE191-B083-4B9C-AAC0-CECF0F6D10C3}"/>
              </a:ext>
            </a:extLst>
          </p:cNvPr>
          <p:cNvSpPr/>
          <p:nvPr/>
        </p:nvSpPr>
        <p:spPr>
          <a:xfrm>
            <a:off x="7265035" y="3157865"/>
            <a:ext cx="4152763" cy="204861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F54467-A501-4809-BAC8-49791577BE76}"/>
              </a:ext>
            </a:extLst>
          </p:cNvPr>
          <p:cNvSpPr/>
          <p:nvPr/>
        </p:nvSpPr>
        <p:spPr>
          <a:xfrm>
            <a:off x="1267022" y="2797082"/>
            <a:ext cx="4152763" cy="284767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8647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684A6A7-81F0-4377-87CD-41AC262BB13C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69533747-80A3-48B7-9875-61315228187E}"/>
              </a:ext>
            </a:extLst>
          </p:cNvPr>
          <p:cNvSpPr txBox="1"/>
          <p:nvPr/>
        </p:nvSpPr>
        <p:spPr>
          <a:xfrm>
            <a:off x="148449" y="108684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4. Text Processing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4D73DA8-09ED-4A03-A56F-A84C81AA56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338" y="1464150"/>
            <a:ext cx="9049066" cy="435618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DC964B2-1B21-4F1C-924F-DBE864D52A08}"/>
              </a:ext>
            </a:extLst>
          </p:cNvPr>
          <p:cNvSpPr/>
          <p:nvPr/>
        </p:nvSpPr>
        <p:spPr>
          <a:xfrm>
            <a:off x="1511300" y="3605176"/>
            <a:ext cx="2444880" cy="658914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라사ㅣㅇ클러">
            <a:hlinkClick r:id="" action="ppaction://media"/>
            <a:extLst>
              <a:ext uri="{FF2B5EF4-FFF2-40B4-BE49-F238E27FC236}">
                <a16:creationId xmlns:a16="http://schemas.microsoft.com/office/drawing/2014/main" id="{9E93337E-3C7C-40F6-843B-27732F7C82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88864" y="108684"/>
            <a:ext cx="4132015" cy="66112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3127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"/>
                                      </p:to>
                                    </p:set>
                                    <p:animEffect filter="image" prLst="opacity: 0.2">
                                      <p:cBhvr rctx="IE">
                                        <p:cTn id="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71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CC3EF0-219E-45FB-B37B-30E62FF8EDBE}"/>
              </a:ext>
            </a:extLst>
          </p:cNvPr>
          <p:cNvSpPr txBox="1"/>
          <p:nvPr/>
        </p:nvSpPr>
        <p:spPr>
          <a:xfrm>
            <a:off x="1500091" y="2608373"/>
            <a:ext cx="9046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atin typeface="한컴 고딕" panose="02000500000000000000" pitchFamily="2" charset="-127"/>
                <a:ea typeface="한컴 고딕" panose="02000500000000000000" pitchFamily="2" charset="-127"/>
              </a:rPr>
              <a:t>감사합니다</a:t>
            </a:r>
            <a:r>
              <a:rPr lang="en-US" altLang="ko-KR" sz="3600" b="1" dirty="0">
                <a:latin typeface="한컴 고딕" panose="02000500000000000000" pitchFamily="2" charset="-127"/>
                <a:ea typeface="한컴 고딕" panose="02000500000000000000" pitchFamily="2" charset="-127"/>
              </a:rPr>
              <a:t>.</a:t>
            </a:r>
            <a:endParaRPr lang="ko-KR" altLang="en-US" sz="3600" b="1" dirty="0"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DE9712-A665-4939-BDC4-C52FC33919ED}"/>
              </a:ext>
            </a:extLst>
          </p:cNvPr>
          <p:cNvCxnSpPr>
            <a:cxnSpLocks/>
          </p:cNvCxnSpPr>
          <p:nvPr/>
        </p:nvCxnSpPr>
        <p:spPr>
          <a:xfrm flipV="1">
            <a:off x="3453413" y="3345872"/>
            <a:ext cx="5139700" cy="347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6575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0049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A710DCA-A950-4417-8A9B-49A0B1391DEC}"/>
              </a:ext>
            </a:extLst>
          </p:cNvPr>
          <p:cNvSpPr/>
          <p:nvPr/>
        </p:nvSpPr>
        <p:spPr>
          <a:xfrm>
            <a:off x="2466486" y="3233293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접근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E12869E-A1D6-45AC-AED0-431D0FE84AB7}"/>
              </a:ext>
            </a:extLst>
          </p:cNvPr>
          <p:cNvSpPr/>
          <p:nvPr/>
        </p:nvSpPr>
        <p:spPr>
          <a:xfrm>
            <a:off x="2450208" y="3774818"/>
            <a:ext cx="1669527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갤러리 접근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C650125-4F16-408F-84CB-D9EC893FDA0A}"/>
              </a:ext>
            </a:extLst>
          </p:cNvPr>
          <p:cNvSpPr/>
          <p:nvPr/>
        </p:nvSpPr>
        <p:spPr>
          <a:xfrm>
            <a:off x="2189759" y="2715444"/>
            <a:ext cx="2147155" cy="326171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권한 설정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9BB6FC4-AB6B-4FEF-AF88-175702F6C624}"/>
              </a:ext>
            </a:extLst>
          </p:cNvPr>
          <p:cNvSpPr/>
          <p:nvPr/>
        </p:nvSpPr>
        <p:spPr>
          <a:xfrm>
            <a:off x="2030415" y="2286970"/>
            <a:ext cx="2509115" cy="2101745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0557F04-290E-4667-A134-B278B8B3C65C}"/>
              </a:ext>
            </a:extLst>
          </p:cNvPr>
          <p:cNvSpPr/>
          <p:nvPr/>
        </p:nvSpPr>
        <p:spPr>
          <a:xfrm>
            <a:off x="2327179" y="2106819"/>
            <a:ext cx="1872314" cy="383258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카메라 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갤러리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3FCE2FA5-768C-49C0-9E56-A662234C20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7115" y="45710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39EBAF-C8BB-4522-B781-B75C2C809A52}"/>
              </a:ext>
            </a:extLst>
          </p:cNvPr>
          <p:cNvSpPr txBox="1"/>
          <p:nvPr/>
        </p:nvSpPr>
        <p:spPr>
          <a:xfrm>
            <a:off x="169828" y="156861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 Camera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Gallery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AF98CCC-5478-4ACF-BF12-BE24C96A5186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0356946-8A6B-4955-97CA-00B1522A6363}"/>
              </a:ext>
            </a:extLst>
          </p:cNvPr>
          <p:cNvSpPr txBox="1"/>
          <p:nvPr/>
        </p:nvSpPr>
        <p:spPr>
          <a:xfrm>
            <a:off x="6227974" y="2045180"/>
            <a:ext cx="578114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개인정보 보호 중시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Android</a:t>
            </a:r>
            <a:r>
              <a:rPr lang="ko-KR" altLang="en-US" dirty="0"/>
              <a:t> </a:t>
            </a:r>
            <a:r>
              <a:rPr lang="en-US" altLang="ko-KR" dirty="0" err="1"/>
              <a:t>os</a:t>
            </a:r>
            <a:r>
              <a:rPr lang="en-US" altLang="ko-KR" dirty="0"/>
              <a:t> 6.0(</a:t>
            </a:r>
            <a:r>
              <a:rPr lang="ko-KR" altLang="en-US" dirty="0" err="1"/>
              <a:t>마시멜로우</a:t>
            </a:r>
            <a:r>
              <a:rPr lang="en-US" altLang="ko-KR" dirty="0"/>
              <a:t>) </a:t>
            </a:r>
            <a:r>
              <a:rPr lang="ko-KR" altLang="en-US" dirty="0"/>
              <a:t>이상 권한 설정 필요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R</a:t>
            </a:r>
            <a:r>
              <a:rPr lang="ko-KR" altLang="en-US" dirty="0"/>
              <a:t>버전을 사용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권한 설정 구현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카메라 갤러리 접근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67777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EE39EBAF-C8BB-4522-B781-B75C2C809A52}"/>
              </a:ext>
            </a:extLst>
          </p:cNvPr>
          <p:cNvSpPr txBox="1"/>
          <p:nvPr/>
        </p:nvSpPr>
        <p:spPr>
          <a:xfrm>
            <a:off x="169828" y="156861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 CAMER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A, GALLERY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AF98CCC-5478-4ACF-BF12-BE24C96A5186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6" name="그림 135">
            <a:extLst>
              <a:ext uri="{FF2B5EF4-FFF2-40B4-BE49-F238E27FC236}">
                <a16:creationId xmlns:a16="http://schemas.microsoft.com/office/drawing/2014/main" id="{65A0BC61-5A8F-4A4B-8724-853BCE1BAD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770" y="1165839"/>
            <a:ext cx="7661469" cy="472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70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60033153-6C36-4365-8421-F9F2FB1D0E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31" y="1734799"/>
            <a:ext cx="5072624" cy="31294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E39EBAF-C8BB-4522-B781-B75C2C809A52}"/>
              </a:ext>
            </a:extLst>
          </p:cNvPr>
          <p:cNvSpPr txBox="1"/>
          <p:nvPr/>
        </p:nvSpPr>
        <p:spPr>
          <a:xfrm>
            <a:off x="169828" y="156861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 CAMER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A, GALLERY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AF98CCC-5478-4ACF-BF12-BE24C96A5186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2">
            <a:extLst>
              <a:ext uri="{FF2B5EF4-FFF2-40B4-BE49-F238E27FC236}">
                <a16:creationId xmlns:a16="http://schemas.microsoft.com/office/drawing/2014/main" id="{409CCCA9-ED41-44B6-871B-61CABC1AD9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2342" y="2237711"/>
            <a:ext cx="6195527" cy="212365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requirePermissions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(permissions: Array&lt;String&gt;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requestCode: Int) {</a:t>
            </a:r>
            <a:b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//Api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버전이 마시멜로 미만이면 권한 처리가 필요없다</a:t>
            </a:r>
            <a:b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b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(Build.VERSION.</a:t>
            </a:r>
            <a:r>
              <a:rPr kumimoji="0" lang="ko-KR" altLang="ko-KR" sz="12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SDK_INT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&lt; Build.VERSION_CODES.</a:t>
            </a:r>
            <a:r>
              <a:rPr kumimoji="0" lang="ko-KR" altLang="ko-KR" sz="12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M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permissionGranted(requestCode)</a:t>
            </a:r>
            <a:b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else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권한이 없으면 권한 요청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-&gt;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팝업</a:t>
            </a:r>
            <a:b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   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ActivityCompat.requestPermissions(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this,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permissions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requestCode)</a:t>
            </a:r>
            <a:b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8520699-ED24-456D-BE72-3B3BDB34FEC3}"/>
              </a:ext>
            </a:extLst>
          </p:cNvPr>
          <p:cNvSpPr/>
          <p:nvPr/>
        </p:nvSpPr>
        <p:spPr>
          <a:xfrm>
            <a:off x="1673342" y="2268300"/>
            <a:ext cx="2679684" cy="2123440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861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98E6BE91-7A17-4B7F-8DE4-CC52F9D528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7" y="1699311"/>
            <a:ext cx="5072624" cy="31294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E39EBAF-C8BB-4522-B781-B75C2C809A52}"/>
              </a:ext>
            </a:extLst>
          </p:cNvPr>
          <p:cNvSpPr txBox="1"/>
          <p:nvPr/>
        </p:nvSpPr>
        <p:spPr>
          <a:xfrm>
            <a:off x="169828" y="156861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 CAMER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A, GALLERY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AF98CCC-5478-4ACF-BF12-BE24C96A5186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58520699-ED24-456D-BE72-3B3BDB34FEC3}"/>
              </a:ext>
            </a:extLst>
          </p:cNvPr>
          <p:cNvSpPr/>
          <p:nvPr/>
        </p:nvSpPr>
        <p:spPr>
          <a:xfrm>
            <a:off x="3917798" y="4195024"/>
            <a:ext cx="1139737" cy="633769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11DE48-BC1A-4F24-AD4F-CC32340CEC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9727" y="2182505"/>
            <a:ext cx="6846663" cy="249299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override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permissionDenied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requestCode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Log.d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test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permissiondenied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when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requestCode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PERM_STORAGE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-&gt;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Toast.makeText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this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공용 저장소 권한을 승인해야 앱을 사용할 수 있습니다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."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Arial Unicode MS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rgbClr val="CC7832"/>
                </a:solidFill>
                <a:latin typeface="Arial Unicode MS"/>
                <a:ea typeface="JetBrains Mono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Toast.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LENGTH_SHORT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show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finish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PERM_CAMERA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-&gt;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Toast.makeText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this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카메라 권한을 승인해야 카메라를 사용할 수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rgbClr val="6A875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rgbClr val="6A875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있습니다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."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Arial Unicode MS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200" dirty="0">
                <a:solidFill>
                  <a:srgbClr val="CC7832"/>
                </a:solidFill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Toast.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LENGTH_SHORT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show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005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60B71DE3-39CD-4609-A7A7-C1743431D6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78" y="1864259"/>
            <a:ext cx="5072624" cy="31294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E39EBAF-C8BB-4522-B781-B75C2C809A52}"/>
              </a:ext>
            </a:extLst>
          </p:cNvPr>
          <p:cNvSpPr txBox="1"/>
          <p:nvPr/>
        </p:nvSpPr>
        <p:spPr>
          <a:xfrm>
            <a:off x="169828" y="156861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 CAMER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A, GALLERY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AF98CCC-5478-4ACF-BF12-BE24C96A5186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58520699-ED24-456D-BE72-3B3BDB34FEC3}"/>
              </a:ext>
            </a:extLst>
          </p:cNvPr>
          <p:cNvSpPr/>
          <p:nvPr/>
        </p:nvSpPr>
        <p:spPr>
          <a:xfrm>
            <a:off x="297178" y="3123971"/>
            <a:ext cx="1206502" cy="1112749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89D7C0-9754-413E-820B-AAFD92E5F6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3376" y="2339141"/>
            <a:ext cx="4991878" cy="156966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openCamera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intent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Intent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MediaStore.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ACTION_IMAGE_CAPTURE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createImageUri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newFileName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image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jpg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)?.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let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{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uri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-&gt;</a:t>
            </a:r>
            <a:b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realUri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uri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intent.putExtra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MediaStore.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EXTRA_OUTPUT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realUri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startActivityForResult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intent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REQ_CAMERA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372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37465A80-956E-41B2-A872-399F47163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78" y="1864259"/>
            <a:ext cx="5072624" cy="312948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E39EBAF-C8BB-4522-B781-B75C2C809A52}"/>
              </a:ext>
            </a:extLst>
          </p:cNvPr>
          <p:cNvSpPr txBox="1"/>
          <p:nvPr/>
        </p:nvSpPr>
        <p:spPr>
          <a:xfrm>
            <a:off x="169828" y="156861"/>
            <a:ext cx="4867263" cy="45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1. CAMER</a:t>
            </a:r>
            <a:r>
              <a:rPr lang="en-US" altLang="ko-KR" sz="2400" b="1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A, GALLERY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AF98CCC-5478-4ACF-BF12-BE24C96A5186}"/>
              </a:ext>
            </a:extLst>
          </p:cNvPr>
          <p:cNvCxnSpPr>
            <a:cxnSpLocks/>
          </p:cNvCxnSpPr>
          <p:nvPr/>
        </p:nvCxnSpPr>
        <p:spPr>
          <a:xfrm>
            <a:off x="-21380" y="612755"/>
            <a:ext cx="4316504" cy="2431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1">
            <a:extLst>
              <a:ext uri="{FF2B5EF4-FFF2-40B4-BE49-F238E27FC236}">
                <a16:creationId xmlns:a16="http://schemas.microsoft.com/office/drawing/2014/main" id="{E61BD6C6-364A-4D44-A6E2-9F820DCFAD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7307" y="1813172"/>
            <a:ext cx="5994865" cy="323165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원본 이미지를 저장할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Uri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를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MediaStore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데이터베이스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)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에 생성하는 메서드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createImageUri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filename:String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mimeType:String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Uri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?{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values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ContentValues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values.put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MediaStore.Images.Media.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DISPLAY_NAME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filename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values.put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MediaStore.Images.Media.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MIME_TYPE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mimeType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contentResolver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.insert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MediaStore.Images.Media.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JetBrains Mono"/>
              </a:rPr>
              <a:t>EXTERNAL_CONTENT_URI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values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JetBrains Mono"/>
              </a:rPr>
              <a:t>//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파일 이름을 생성하는 메서드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fun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JetBrains Mono"/>
              </a:rPr>
              <a:t>newFileName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 :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sdf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SimpleDateFormat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yyyyMMdd_HHmmss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val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filename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sdf.format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System.currentTimeMillis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())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return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${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filename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JetBrains Mono"/>
              </a:rPr>
              <a:t>}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jpg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ko-KR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124458D-7517-4929-872F-57156EB6D87F}"/>
              </a:ext>
            </a:extLst>
          </p:cNvPr>
          <p:cNvSpPr/>
          <p:nvPr/>
        </p:nvSpPr>
        <p:spPr>
          <a:xfrm>
            <a:off x="297178" y="3123971"/>
            <a:ext cx="1206502" cy="1112749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715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</TotalTime>
  <Words>3188</Words>
  <Application>Microsoft Office PowerPoint</Application>
  <PresentationFormat>와이드스크린</PresentationFormat>
  <Paragraphs>325</Paragraphs>
  <Slides>39</Slides>
  <Notes>38</Notes>
  <HiddenSlides>0</HiddenSlides>
  <MMClips>3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6" baseType="lpstr">
      <vt:lpstr>Arial Unicode MS</vt:lpstr>
      <vt:lpstr>맑은 고딕</vt:lpstr>
      <vt:lpstr>한컴 고딕</vt:lpstr>
      <vt:lpstr>Arial</vt:lpstr>
      <vt:lpstr>Noto Sans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 혜미</dc:creator>
  <cp:lastModifiedBy>정 혜미</cp:lastModifiedBy>
  <cp:revision>41</cp:revision>
  <dcterms:created xsi:type="dcterms:W3CDTF">2021-10-07T16:00:15Z</dcterms:created>
  <dcterms:modified xsi:type="dcterms:W3CDTF">2021-10-18T08:30:22Z</dcterms:modified>
</cp:coreProperties>
</file>